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30"/>
  </p:notesMasterIdLst>
  <p:sldIdLst>
    <p:sldId id="301" r:id="rId2"/>
    <p:sldId id="302" r:id="rId3"/>
    <p:sldId id="303" r:id="rId4"/>
    <p:sldId id="315" r:id="rId5"/>
    <p:sldId id="316" r:id="rId6"/>
    <p:sldId id="304" r:id="rId7"/>
    <p:sldId id="314" r:id="rId8"/>
    <p:sldId id="320" r:id="rId9"/>
    <p:sldId id="321" r:id="rId10"/>
    <p:sldId id="322" r:id="rId11"/>
    <p:sldId id="323" r:id="rId12"/>
    <p:sldId id="317" r:id="rId13"/>
    <p:sldId id="318" r:id="rId14"/>
    <p:sldId id="319" r:id="rId15"/>
    <p:sldId id="305" r:id="rId16"/>
    <p:sldId id="324" r:id="rId17"/>
    <p:sldId id="325" r:id="rId18"/>
    <p:sldId id="326" r:id="rId19"/>
    <p:sldId id="327" r:id="rId20"/>
    <p:sldId id="328" r:id="rId21"/>
    <p:sldId id="306" r:id="rId22"/>
    <p:sldId id="307" r:id="rId23"/>
    <p:sldId id="308" r:id="rId24"/>
    <p:sldId id="309" r:id="rId25"/>
    <p:sldId id="310" r:id="rId26"/>
    <p:sldId id="311" r:id="rId27"/>
    <p:sldId id="312" r:id="rId28"/>
    <p:sldId id="313" r:id="rId2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99CC00"/>
    <a:srgbClr val="666633"/>
    <a:srgbClr val="FF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37" autoAdjust="0"/>
  </p:normalViewPr>
  <p:slideViewPr>
    <p:cSldViewPr>
      <p:cViewPr varScale="1">
        <p:scale>
          <a:sx n="82" d="100"/>
          <a:sy n="82" d="100"/>
        </p:scale>
        <p:origin x="1474" y="67"/>
      </p:cViewPr>
      <p:guideLst>
        <p:guide orient="horz" pos="2160"/>
        <p:guide pos="2880"/>
      </p:guideLst>
    </p:cSldViewPr>
  </p:slideViewPr>
  <p:outlineViewPr>
    <p:cViewPr>
      <p:scale>
        <a:sx n="33" d="100"/>
        <a:sy n="33" d="100"/>
      </p:scale>
      <p:origin x="0" y="1416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0047801-622F-4AF4-966D-D8ADB75E481C}" type="datetimeFigureOut">
              <a:rPr lang="ru-RU"/>
              <a:pPr>
                <a:defRPr/>
              </a:pPr>
              <a:t>06.02.2024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493BD6B-5F77-4B2D-83AD-9CFC4877014A}" type="slidenum">
              <a:rPr lang="ru-RU"/>
              <a:pPr>
                <a:defRPr/>
              </a:pPr>
              <a:t>‹#›</a:t>
            </a:fld>
            <a:endParaRPr lang="ru-RU"/>
          </a:p>
        </p:txBody>
      </p:sp>
    </p:spTree>
    <p:extLst>
      <p:ext uri="{BB962C8B-B14F-4D97-AF65-F5344CB8AC3E}">
        <p14:creationId xmlns:p14="http://schemas.microsoft.com/office/powerpoint/2010/main" val="6156956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a:defRPr/>
            </a:pPr>
            <a:fld id="{EFB9689D-806D-47BF-9815-767E6AAD0108}" type="datetime1">
              <a:rPr lang="ru-RU" smtClean="0"/>
              <a:pPr>
                <a:defRPr/>
              </a:pPr>
              <a:t>06.02.2024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D614BC54-11B5-4B19-A15A-2BFD57A2621B}" type="slidenum">
              <a:rPr lang="ru-RU" smtClean="0"/>
              <a:pPr>
                <a:defRPr/>
              </a:pPr>
              <a:t>‹#›</a:t>
            </a:fld>
            <a:endParaRPr lang="ru-RU"/>
          </a:p>
        </p:txBody>
      </p:sp>
    </p:spTree>
    <p:extLst>
      <p:ext uri="{BB962C8B-B14F-4D97-AF65-F5344CB8AC3E}">
        <p14:creationId xmlns:p14="http://schemas.microsoft.com/office/powerpoint/2010/main" val="1808861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B2754A89-24CF-40EC-8D74-1A59F544BE57}" type="datetime1">
              <a:rPr lang="ru-RU" smtClean="0"/>
              <a:pPr>
                <a:defRPr/>
              </a:pPr>
              <a:t>06.02.2024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1C1DDFF2-B78A-445D-BF1A-3DD04ED2EB74}" type="slidenum">
              <a:rPr lang="ru-RU" smtClean="0"/>
              <a:pPr>
                <a:defRPr/>
              </a:pPr>
              <a:t>‹#›</a:t>
            </a:fld>
            <a:endParaRPr lang="ru-RU"/>
          </a:p>
        </p:txBody>
      </p:sp>
    </p:spTree>
    <p:extLst>
      <p:ext uri="{BB962C8B-B14F-4D97-AF65-F5344CB8AC3E}">
        <p14:creationId xmlns:p14="http://schemas.microsoft.com/office/powerpoint/2010/main" val="181259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0280AA57-D0C5-4DD7-91E6-AA853C366E3A}" type="datetime1">
              <a:rPr lang="ru-RU" smtClean="0"/>
              <a:pPr>
                <a:defRPr/>
              </a:pPr>
              <a:t>06.02.2024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C188169A-45B8-4AEA-94E2-C3C35650A73D}" type="slidenum">
              <a:rPr lang="ru-RU" smtClean="0"/>
              <a:pPr>
                <a:defRPr/>
              </a:pPr>
              <a:t>‹#›</a:t>
            </a:fld>
            <a:endParaRPr lang="ru-RU"/>
          </a:p>
        </p:txBody>
      </p:sp>
    </p:spTree>
    <p:extLst>
      <p:ext uri="{BB962C8B-B14F-4D97-AF65-F5344CB8AC3E}">
        <p14:creationId xmlns:p14="http://schemas.microsoft.com/office/powerpoint/2010/main" val="4113670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C4C67681-10FC-481F-8358-DA2A7B105CED}" type="datetime1">
              <a:rPr lang="ru-RU" smtClean="0"/>
              <a:pPr>
                <a:defRPr/>
              </a:pPr>
              <a:t>06.02.2024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22A33D70-266D-4987-9388-33325AC0EE19}" type="slidenum">
              <a:rPr lang="ru-RU" smtClean="0"/>
              <a:pPr>
                <a:defRPr/>
              </a:pPr>
              <a:t>‹#›</a:t>
            </a:fld>
            <a:endParaRPr lang="ru-RU"/>
          </a:p>
        </p:txBody>
      </p:sp>
    </p:spTree>
    <p:extLst>
      <p:ext uri="{BB962C8B-B14F-4D97-AF65-F5344CB8AC3E}">
        <p14:creationId xmlns:p14="http://schemas.microsoft.com/office/powerpoint/2010/main" val="3164748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a:defRPr/>
            </a:pPr>
            <a:fld id="{DCEF6158-4561-40E4-AF90-C9312857C830}" type="datetime1">
              <a:rPr lang="ru-RU" smtClean="0"/>
              <a:pPr>
                <a:defRPr/>
              </a:pPr>
              <a:t>06.02.2024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313904F1-4068-4FAD-8DE2-5492CEC3051E}" type="slidenum">
              <a:rPr lang="ru-RU" smtClean="0"/>
              <a:pPr>
                <a:defRPr/>
              </a:pPr>
              <a:t>‹#›</a:t>
            </a:fld>
            <a:endParaRPr lang="ru-RU"/>
          </a:p>
        </p:txBody>
      </p:sp>
    </p:spTree>
    <p:extLst>
      <p:ext uri="{BB962C8B-B14F-4D97-AF65-F5344CB8AC3E}">
        <p14:creationId xmlns:p14="http://schemas.microsoft.com/office/powerpoint/2010/main" val="123608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a:defRPr/>
            </a:pPr>
            <a:fld id="{D77D76FC-A6F3-45A2-871F-FC2FD2D995C8}" type="datetime1">
              <a:rPr lang="ru-RU" smtClean="0"/>
              <a:pPr>
                <a:defRPr/>
              </a:pPr>
              <a:t>06.02.2024</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9DF73DBA-E7C6-4601-BA01-92A6EE3E49AC}" type="slidenum">
              <a:rPr lang="ru-RU" smtClean="0"/>
              <a:pPr>
                <a:defRPr/>
              </a:pPr>
              <a:t>‹#›</a:t>
            </a:fld>
            <a:endParaRPr lang="ru-RU"/>
          </a:p>
        </p:txBody>
      </p:sp>
    </p:spTree>
    <p:extLst>
      <p:ext uri="{BB962C8B-B14F-4D97-AF65-F5344CB8AC3E}">
        <p14:creationId xmlns:p14="http://schemas.microsoft.com/office/powerpoint/2010/main" val="2418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a:defRPr/>
            </a:pPr>
            <a:fld id="{E2C9F238-24C4-40A9-B0A0-2ADF5B1A7040}" type="datetime1">
              <a:rPr lang="ru-RU" smtClean="0"/>
              <a:pPr>
                <a:defRPr/>
              </a:pPr>
              <a:t>06.02.2024</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9" name="Номер слайда 8"/>
          <p:cNvSpPr>
            <a:spLocks noGrp="1"/>
          </p:cNvSpPr>
          <p:nvPr>
            <p:ph type="sldNum" sz="quarter" idx="12"/>
          </p:nvPr>
        </p:nvSpPr>
        <p:spPr/>
        <p:txBody>
          <a:bodyPr/>
          <a:lstStyle/>
          <a:p>
            <a:pPr>
              <a:defRPr/>
            </a:pPr>
            <a:fld id="{5C376844-8CD4-4E79-BC75-10A62656F81E}" type="slidenum">
              <a:rPr lang="ru-RU" smtClean="0"/>
              <a:pPr>
                <a:defRPr/>
              </a:pPr>
              <a:t>‹#›</a:t>
            </a:fld>
            <a:endParaRPr lang="ru-RU"/>
          </a:p>
        </p:txBody>
      </p:sp>
    </p:spTree>
    <p:extLst>
      <p:ext uri="{BB962C8B-B14F-4D97-AF65-F5344CB8AC3E}">
        <p14:creationId xmlns:p14="http://schemas.microsoft.com/office/powerpoint/2010/main" val="1021966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fld id="{29C053B8-AFB8-4A0A-8F6F-AA7F15C1412F}" type="datetime1">
              <a:rPr lang="ru-RU" smtClean="0"/>
              <a:pPr>
                <a:defRPr/>
              </a:pPr>
              <a:t>06.02.2024</a:t>
            </a:fld>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2C83B10-7FB8-409A-B49F-B1613A3F4D4F}" type="slidenum">
              <a:rPr lang="ru-RU" smtClean="0"/>
              <a:pPr>
                <a:defRPr/>
              </a:pPr>
              <a:t>‹#›</a:t>
            </a:fld>
            <a:endParaRPr lang="ru-RU"/>
          </a:p>
        </p:txBody>
      </p:sp>
    </p:spTree>
    <p:extLst>
      <p:ext uri="{BB962C8B-B14F-4D97-AF65-F5344CB8AC3E}">
        <p14:creationId xmlns:p14="http://schemas.microsoft.com/office/powerpoint/2010/main" val="918048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95C825FB-E254-4383-9A68-6931449E98BB}" type="datetime1">
              <a:rPr lang="ru-RU" smtClean="0"/>
              <a:pPr>
                <a:defRPr/>
              </a:pPr>
              <a:t>06.02.2024</a:t>
            </a:fld>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0231137E-F060-4C86-AF16-67CBDFF2F3C4}" type="slidenum">
              <a:rPr lang="ru-RU" smtClean="0"/>
              <a:pPr>
                <a:defRPr/>
              </a:pPr>
              <a:t>‹#›</a:t>
            </a:fld>
            <a:endParaRPr lang="ru-RU"/>
          </a:p>
        </p:txBody>
      </p:sp>
    </p:spTree>
    <p:extLst>
      <p:ext uri="{BB962C8B-B14F-4D97-AF65-F5344CB8AC3E}">
        <p14:creationId xmlns:p14="http://schemas.microsoft.com/office/powerpoint/2010/main" val="76763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fld id="{4BBF1DD6-447D-4EAC-B2C9-45646B45F7E7}" type="datetime1">
              <a:rPr lang="ru-RU" smtClean="0"/>
              <a:pPr>
                <a:defRPr/>
              </a:pPr>
              <a:t>06.02.2024</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5294135B-5D53-4AAA-AF16-3A330F9B4530}" type="slidenum">
              <a:rPr lang="ru-RU" smtClean="0"/>
              <a:pPr>
                <a:defRPr/>
              </a:pPr>
              <a:t>‹#›</a:t>
            </a:fld>
            <a:endParaRPr lang="ru-RU"/>
          </a:p>
        </p:txBody>
      </p:sp>
    </p:spTree>
    <p:extLst>
      <p:ext uri="{BB962C8B-B14F-4D97-AF65-F5344CB8AC3E}">
        <p14:creationId xmlns:p14="http://schemas.microsoft.com/office/powerpoint/2010/main" val="291722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fld id="{BB868E6C-E37A-4B3A-A5FB-55C779DCA5CC}" type="datetime1">
              <a:rPr lang="ru-RU" smtClean="0"/>
              <a:pPr>
                <a:defRPr/>
              </a:pPr>
              <a:t>06.02.2024</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023D9FD9-62E8-449D-81CB-E0C05B1F3DEA}" type="slidenum">
              <a:rPr lang="ru-RU" smtClean="0"/>
              <a:pPr>
                <a:defRPr/>
              </a:pPr>
              <a:t>‹#›</a:t>
            </a:fld>
            <a:endParaRPr lang="ru-RU"/>
          </a:p>
        </p:txBody>
      </p:sp>
    </p:spTree>
    <p:extLst>
      <p:ext uri="{BB962C8B-B14F-4D97-AF65-F5344CB8AC3E}">
        <p14:creationId xmlns:p14="http://schemas.microsoft.com/office/powerpoint/2010/main" val="813539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3274C-79B7-4724-880A-63D04A9B1092}" type="datetime1">
              <a:rPr lang="ru-RU" smtClean="0"/>
              <a:pPr>
                <a:defRPr/>
              </a:pPr>
              <a:t>06.02.2024</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CBFD5C99-3641-4F92-B570-507032BE10D0}" type="slidenum">
              <a:rPr lang="ru-RU" smtClean="0"/>
              <a:pPr>
                <a:defRPr/>
              </a:pPr>
              <a:t>‹#›</a:t>
            </a:fld>
            <a:endParaRPr lang="ru-RU"/>
          </a:p>
        </p:txBody>
      </p:sp>
    </p:spTree>
    <p:extLst>
      <p:ext uri="{BB962C8B-B14F-4D97-AF65-F5344CB8AC3E}">
        <p14:creationId xmlns:p14="http://schemas.microsoft.com/office/powerpoint/2010/main" val="22644683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8"/>
            <a:ext cx="6624736" cy="553998"/>
          </a:xfrm>
          <a:prstGeom prst="rect">
            <a:avLst/>
          </a:prstGeom>
          <a:noFill/>
        </p:spPr>
        <p:txBody>
          <a:bodyPr wrap="square" rtlCol="0">
            <a:spAutoFit/>
          </a:bodyPr>
          <a:lstStyle/>
          <a:p>
            <a:r>
              <a:rPr lang="en-US" sz="3000" b="1" dirty="0">
                <a:latin typeface="Arial" panose="020B0604020202020204" pitchFamily="34" charset="0"/>
                <a:cs typeface="Arial" panose="020B0604020202020204" pitchFamily="34" charset="0"/>
              </a:rPr>
              <a:t>Political systems and regimes</a:t>
            </a:r>
            <a:endParaRPr lang="ru-RU" sz="3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4100379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6600" dirty="0">
                <a:latin typeface="Arial" panose="020B0604020202020204" pitchFamily="34" charset="0"/>
                <a:cs typeface="Arial" panose="020B0604020202020204" pitchFamily="34" charset="0"/>
              </a:rPr>
              <a:t>Authoritarian</a:t>
            </a:r>
            <a:endParaRPr lang="ru-RU" sz="60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Autofit/>
          </a:bodyPr>
          <a:lstStyle/>
          <a:p>
            <a:r>
              <a:rPr lang="en-US" sz="2400" dirty="0"/>
              <a:t>An authoritarian political system is a system based on the unlimited power of one person or group of persons while preserving some economic, civil, and spiritual freedoms for citizens. The term "authoritarianism" was introduced into scientific circulation by the theorists of the Frankfurt school of neo-Marxism and meant a certain set of social characteristics inherent in both political culture and mass consciousness in general. A political system consistent with the principles of authoritarianism means the absence of genuine democracy both in terms of the free conduct of elections and in matters of governance of State structures. It is often combined with the dictatorship of an individual, which manifests itself to one degree or another.</a:t>
            </a:r>
            <a:endParaRPr lang="ru-RU" sz="2400" dirty="0"/>
          </a:p>
        </p:txBody>
      </p:sp>
    </p:spTree>
    <p:extLst>
      <p:ext uri="{BB962C8B-B14F-4D97-AF65-F5344CB8AC3E}">
        <p14:creationId xmlns:p14="http://schemas.microsoft.com/office/powerpoint/2010/main" val="1070119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6600" dirty="0" smtClean="0">
                <a:latin typeface="Arial" panose="020B0604020202020204" pitchFamily="34" charset="0"/>
                <a:cs typeface="Arial" panose="020B0604020202020204" pitchFamily="34" charset="0"/>
              </a:rPr>
              <a:t>Totalitarian</a:t>
            </a:r>
            <a:endParaRPr lang="ru-RU" sz="60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3200" dirty="0"/>
              <a:t>A totalitarian system is a political system that strives for full (total) control of the state over all aspects of society. In comparative political science, the totalitarian model is understood as the theory that fascism (in particular, Nazism), Stalinism and, possibly, a number of other systems were varieties of one system — totalitarianism.</a:t>
            </a:r>
            <a:endParaRPr lang="ru-RU" sz="3200" dirty="0"/>
          </a:p>
        </p:txBody>
      </p:sp>
    </p:spTree>
    <p:extLst>
      <p:ext uri="{BB962C8B-B14F-4D97-AF65-F5344CB8AC3E}">
        <p14:creationId xmlns:p14="http://schemas.microsoft.com/office/powerpoint/2010/main" val="1177877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G. Almond divided political systems into 4 types (based on political culture</a:t>
            </a:r>
            <a:r>
              <a:rPr lang="en-US" b="1" dirty="0" smtClean="0">
                <a:latin typeface="Arial" panose="020B0604020202020204" pitchFamily="34" charset="0"/>
                <a:cs typeface="Arial" panose="020B0604020202020204" pitchFamily="34" charset="0"/>
              </a:rPr>
              <a:t>):</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Autofit/>
          </a:bodyPr>
          <a:lstStyle/>
          <a:p>
            <a:r>
              <a:rPr lang="en-US" sz="2000" dirty="0" smtClean="0"/>
              <a:t>    </a:t>
            </a:r>
            <a:r>
              <a:rPr lang="en-US" sz="2000" dirty="0"/>
              <a:t>Anglo-American, which has a homogeneous culture: political goals and ways to achieve them are acceptable to all. All general political relations are divided by specialization, and power and influence within the system are clearly divided.</a:t>
            </a:r>
          </a:p>
          <a:p>
            <a:r>
              <a:rPr lang="en-US" sz="2000" dirty="0"/>
              <a:t>    Continental European, characterized by a fragmented policy with common sources. It allows for the equal existence of old and new cultures, as well as the presence of different points of view that are equal to each other.</a:t>
            </a:r>
          </a:p>
          <a:p>
            <a:r>
              <a:rPr lang="en-US" sz="2000" dirty="0"/>
              <a:t>    Pre-industrial and partially industrial have a mixed political culture and differ in the difficulties of coexistence and interaction of all elements of the system, which leads to the need to use violence to control public relations.</a:t>
            </a:r>
          </a:p>
          <a:p>
            <a:r>
              <a:rPr lang="en-US" sz="2000" dirty="0"/>
              <a:t>    Totalitarian, characterized by the domination of coercion and total supervision of the whole society and each of its representatives in particular. Voluntary associations are unacceptable, there can be only one recognized party.</a:t>
            </a:r>
            <a:endParaRPr lang="ru-RU" sz="2000" dirty="0"/>
          </a:p>
        </p:txBody>
      </p:sp>
    </p:spTree>
    <p:extLst>
      <p:ext uri="{BB962C8B-B14F-4D97-AF65-F5344CB8AC3E}">
        <p14:creationId xmlns:p14="http://schemas.microsoft.com/office/powerpoint/2010/main" val="3686328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b="1" dirty="0">
                <a:latin typeface="Arial" panose="020B0604020202020204" pitchFamily="34" charset="0"/>
                <a:cs typeface="Arial" panose="020B0604020202020204" pitchFamily="34" charset="0"/>
              </a:rPr>
              <a:t>V. E. </a:t>
            </a:r>
            <a:r>
              <a:rPr lang="en-US" b="1" dirty="0" err="1">
                <a:latin typeface="Arial" panose="020B0604020202020204" pitchFamily="34" charset="0"/>
                <a:cs typeface="Arial" panose="020B0604020202020204" pitchFamily="34" charset="0"/>
              </a:rPr>
              <a:t>Chirkin</a:t>
            </a:r>
            <a:r>
              <a:rPr lang="en-US" b="1" dirty="0">
                <a:latin typeface="Arial" panose="020B0604020202020204" pitchFamily="34" charset="0"/>
                <a:cs typeface="Arial" panose="020B0604020202020204" pitchFamily="34" charset="0"/>
              </a:rPr>
              <a:t>: 3 types (based on the ways of managing society</a:t>
            </a:r>
            <a:r>
              <a:rPr lang="en-US" b="1" dirty="0" smtClean="0">
                <a:latin typeface="Arial" panose="020B0604020202020204" pitchFamily="34" charset="0"/>
                <a:cs typeface="Arial" panose="020B0604020202020204" pitchFamily="34" charset="0"/>
              </a:rPr>
              <a:t>):</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2800" dirty="0" smtClean="0"/>
              <a:t>    </a:t>
            </a:r>
            <a:r>
              <a:rPr lang="en-US" sz="2800" dirty="0"/>
              <a:t>Administrative and command structure: one party dominates, economic life is conducted exclusively on the basis of state property, there is no economic freedom.</a:t>
            </a:r>
          </a:p>
          <a:p>
            <a:r>
              <a:rPr lang="en-US" sz="2800" dirty="0"/>
              <a:t>    Competitive: political pluralism with fierce competition of political forces.</a:t>
            </a:r>
          </a:p>
          <a:p>
            <a:r>
              <a:rPr lang="en-US" sz="2800" dirty="0"/>
              <a:t>    Socio-conciliatory: the predominance of political cooperation over competition (or its apparent absence). It is typical for civilized states.</a:t>
            </a:r>
            <a:endParaRPr lang="ru-RU" sz="2800" dirty="0"/>
          </a:p>
        </p:txBody>
      </p:sp>
    </p:spTree>
    <p:extLst>
      <p:ext uri="{BB962C8B-B14F-4D97-AF65-F5344CB8AC3E}">
        <p14:creationId xmlns:p14="http://schemas.microsoft.com/office/powerpoint/2010/main" val="3960370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V. V. </a:t>
            </a:r>
            <a:r>
              <a:rPr lang="en-US" b="1" dirty="0" err="1">
                <a:latin typeface="Arial" panose="020B0604020202020204" pitchFamily="34" charset="0"/>
                <a:cs typeface="Arial" panose="020B0604020202020204" pitchFamily="34" charset="0"/>
              </a:rPr>
              <a:t>Radaev</a:t>
            </a:r>
            <a:r>
              <a:rPr lang="en-US" b="1" dirty="0">
                <a:latin typeface="Arial" panose="020B0604020202020204" pitchFamily="34" charset="0"/>
                <a:cs typeface="Arial" panose="020B0604020202020204" pitchFamily="34" charset="0"/>
              </a:rPr>
              <a:t>, O. N. </a:t>
            </a:r>
            <a:r>
              <a:rPr lang="en-US" b="1" dirty="0" err="1">
                <a:latin typeface="Arial" panose="020B0604020202020204" pitchFamily="34" charset="0"/>
                <a:cs typeface="Arial" panose="020B0604020202020204" pitchFamily="34" charset="0"/>
              </a:rPr>
              <a:t>Shkartan</a:t>
            </a:r>
            <a:r>
              <a:rPr lang="en-US" b="1" dirty="0">
                <a:latin typeface="Arial" panose="020B0604020202020204" pitchFamily="34" charset="0"/>
                <a:cs typeface="Arial" panose="020B0604020202020204" pitchFamily="34" charset="0"/>
              </a:rPr>
              <a:t>: 2 types (based on the role and place of the state in the political system</a:t>
            </a:r>
            <a:r>
              <a:rPr lang="en-US" b="1" dirty="0" smtClean="0">
                <a:latin typeface="Arial" panose="020B0604020202020204" pitchFamily="34" charset="0"/>
                <a:cs typeface="Arial" panose="020B0604020202020204" pitchFamily="34" charset="0"/>
              </a:rPr>
              <a:t>):</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4800" dirty="0" smtClean="0"/>
              <a:t>    </a:t>
            </a:r>
            <a:r>
              <a:rPr lang="en-US" sz="4800" dirty="0"/>
              <a:t>A kind of democratic one: the power belongs to the oligarchy.</a:t>
            </a:r>
          </a:p>
          <a:p>
            <a:r>
              <a:rPr lang="en-US" sz="4800" dirty="0"/>
              <a:t>    Democratic: power belongs to the people.</a:t>
            </a:r>
            <a:endParaRPr lang="ru-RU" sz="4800" dirty="0"/>
          </a:p>
        </p:txBody>
      </p:sp>
    </p:spTree>
    <p:extLst>
      <p:ext uri="{BB962C8B-B14F-4D97-AF65-F5344CB8AC3E}">
        <p14:creationId xmlns:p14="http://schemas.microsoft.com/office/powerpoint/2010/main" val="3347374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ChangeArrowheads="1"/>
          </p:cNvSpPr>
          <p:nvPr/>
        </p:nvSpPr>
        <p:spPr bwMode="auto">
          <a:xfrm>
            <a:off x="234950" y="184150"/>
            <a:ext cx="8729663" cy="436563"/>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ru-RU" altLang="ru-RU" sz="1600" b="1" dirty="0">
                <a:solidFill>
                  <a:schemeClr val="tx1"/>
                </a:solidFill>
                <a:latin typeface="Arial" charset="0"/>
              </a:rPr>
              <a:t>TYPOLOGY OF </a:t>
            </a:r>
            <a:r>
              <a:rPr lang="ru-RU" altLang="ru-RU" sz="1600" b="1" dirty="0" err="1">
                <a:solidFill>
                  <a:schemeClr val="tx1"/>
                </a:solidFill>
                <a:latin typeface="Arial" charset="0"/>
              </a:rPr>
              <a:t>POLITICAL</a:t>
            </a:r>
            <a:r>
              <a:rPr lang="ru-RU" altLang="ru-RU" sz="1600" b="1" dirty="0">
                <a:solidFill>
                  <a:schemeClr val="tx1"/>
                </a:solidFill>
                <a:latin typeface="Arial" charset="0"/>
              </a:rPr>
              <a:t> </a:t>
            </a:r>
            <a:r>
              <a:rPr lang="ru-RU" altLang="ru-RU" sz="1600" b="1" dirty="0" err="1" smtClean="0">
                <a:solidFill>
                  <a:schemeClr val="tx1"/>
                </a:solidFill>
                <a:latin typeface="Arial" charset="0"/>
              </a:rPr>
              <a:t>SYSTEMS</a:t>
            </a:r>
            <a:r>
              <a:rPr lang="ru-RU" altLang="ru-RU" sz="1600" b="1" dirty="0" smtClean="0">
                <a:solidFill>
                  <a:schemeClr val="tx1"/>
                </a:solidFill>
                <a:latin typeface="Arial" charset="0"/>
              </a:rPr>
              <a:t> </a:t>
            </a:r>
            <a:r>
              <a:rPr lang="ru-RU" altLang="ru-RU" sz="1600" b="1" dirty="0" smtClean="0">
                <a:solidFill>
                  <a:schemeClr val="tx1"/>
                </a:solidFill>
                <a:latin typeface="Arial" charset="0"/>
              </a:rPr>
              <a:t>(St. Petersburg State University)</a:t>
            </a:r>
            <a:endParaRPr lang="ru-RU" altLang="ru-RU" sz="1600" b="1" dirty="0">
              <a:solidFill>
                <a:schemeClr val="tx1"/>
              </a:solidFill>
              <a:latin typeface="Arial" charset="0"/>
            </a:endParaRPr>
          </a:p>
        </p:txBody>
      </p:sp>
      <p:sp>
        <p:nvSpPr>
          <p:cNvPr id="18439" name="Text Box 9"/>
          <p:cNvSpPr txBox="1">
            <a:spLocks noChangeArrowheads="1"/>
          </p:cNvSpPr>
          <p:nvPr/>
        </p:nvSpPr>
        <p:spPr bwMode="auto">
          <a:xfrm>
            <a:off x="179961" y="764704"/>
            <a:ext cx="4105151" cy="127419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2400" b="1" dirty="0" smtClean="0">
                <a:solidFill>
                  <a:schemeClr val="tx1"/>
                </a:solidFill>
              </a:rPr>
              <a:t>By the nature of relations between the political system and civil society</a:t>
            </a:r>
            <a:endParaRPr lang="ru-RU" altLang="ru-RU" sz="2400" b="1" dirty="0">
              <a:solidFill>
                <a:schemeClr val="tx1"/>
              </a:solidFill>
            </a:endParaRPr>
          </a:p>
        </p:txBody>
      </p:sp>
      <p:sp>
        <p:nvSpPr>
          <p:cNvPr id="18441" name="Text Box 11"/>
          <p:cNvSpPr txBox="1">
            <a:spLocks noChangeArrowheads="1"/>
          </p:cNvSpPr>
          <p:nvPr/>
        </p:nvSpPr>
        <p:spPr bwMode="auto">
          <a:xfrm>
            <a:off x="4749009" y="785175"/>
            <a:ext cx="3601542" cy="683264"/>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2400" b="1" dirty="0" smtClean="0">
                <a:solidFill>
                  <a:schemeClr val="tx1"/>
                </a:solidFill>
              </a:rPr>
              <a:t>Classification </a:t>
            </a:r>
            <a:r>
              <a:rPr lang="ru-RU" altLang="ru-RU" sz="2400" b="1" dirty="0" err="1" smtClean="0">
                <a:solidFill>
                  <a:schemeClr val="tx1"/>
                </a:solidFill>
              </a:rPr>
              <a:t>of</a:t>
            </a:r>
            <a:r>
              <a:rPr lang="ru-RU" altLang="ru-RU" sz="2400" b="1" dirty="0" smtClean="0">
                <a:solidFill>
                  <a:schemeClr val="tx1"/>
                </a:solidFill>
              </a:rPr>
              <a:t> </a:t>
            </a:r>
            <a:r>
              <a:rPr lang="en-US" altLang="ru-RU" sz="2400" b="1" dirty="0" smtClean="0">
                <a:solidFill>
                  <a:schemeClr val="tx1"/>
                </a:solidFill>
              </a:rPr>
              <a:t>J</a:t>
            </a:r>
            <a:r>
              <a:rPr lang="ru-RU" altLang="ru-RU" sz="2400" b="1" dirty="0" smtClean="0">
                <a:solidFill>
                  <a:schemeClr val="tx1"/>
                </a:solidFill>
              </a:rPr>
              <a:t>. </a:t>
            </a:r>
            <a:r>
              <a:rPr lang="en-US" sz="2400" b="1" dirty="0" err="1">
                <a:solidFill>
                  <a:schemeClr val="tx1"/>
                </a:solidFill>
                <a:latin typeface="Arial" panose="020B0604020202020204" pitchFamily="34" charset="0"/>
                <a:cs typeface="Arial" panose="020B0604020202020204" pitchFamily="34" charset="0"/>
              </a:rPr>
              <a:t>Blondel</a:t>
            </a:r>
            <a:endParaRPr lang="ru-RU" altLang="ru-RU" sz="2400" b="1" dirty="0">
              <a:solidFill>
                <a:schemeClr val="tx1"/>
              </a:solidFill>
            </a:endParaRPr>
          </a:p>
        </p:txBody>
      </p:sp>
      <p:sp>
        <p:nvSpPr>
          <p:cNvPr id="18443" name="Text Box 13"/>
          <p:cNvSpPr txBox="1">
            <a:spLocks noChangeArrowheads="1"/>
          </p:cNvSpPr>
          <p:nvPr/>
        </p:nvSpPr>
        <p:spPr bwMode="auto">
          <a:xfrm>
            <a:off x="397479" y="2682601"/>
            <a:ext cx="3528391" cy="89563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err="1" smtClean="0">
                <a:solidFill>
                  <a:srgbClr val="FF0000"/>
                </a:solidFill>
              </a:rPr>
              <a:t>Executive</a:t>
            </a:r>
            <a:endParaRPr lang="ru-RU" altLang="ru-RU" b="1" dirty="0" smtClean="0">
              <a:solidFill>
                <a:srgbClr val="FF0000"/>
              </a:solidFill>
            </a:endParaRPr>
          </a:p>
          <a:p>
            <a:pPr algn="ctr" eaLnBrk="1" hangingPunct="1">
              <a:lnSpc>
                <a:spcPct val="80000"/>
              </a:lnSpc>
              <a:spcBef>
                <a:spcPct val="50000"/>
              </a:spcBef>
            </a:pPr>
            <a:r>
              <a:rPr lang="ru-RU" altLang="ru-RU" b="1" dirty="0" smtClean="0">
                <a:solidFill>
                  <a:schemeClr val="tx1"/>
                </a:solidFill>
              </a:rPr>
              <a:t>(Society is the basis of the state and politics)</a:t>
            </a:r>
            <a:endParaRPr lang="ru-RU" altLang="ru-RU" b="1" dirty="0">
              <a:solidFill>
                <a:schemeClr val="tx1"/>
              </a:solidFill>
            </a:endParaRPr>
          </a:p>
        </p:txBody>
      </p:sp>
      <p:sp>
        <p:nvSpPr>
          <p:cNvPr id="18445" name="Text Box 15"/>
          <p:cNvSpPr txBox="1">
            <a:spLocks noChangeArrowheads="1"/>
          </p:cNvSpPr>
          <p:nvPr/>
        </p:nvSpPr>
        <p:spPr bwMode="auto">
          <a:xfrm>
            <a:off x="4768694" y="2049027"/>
            <a:ext cx="3612653" cy="535531"/>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smtClean="0">
                <a:solidFill>
                  <a:schemeClr val="tx1"/>
                </a:solidFill>
              </a:rPr>
              <a:t>Communist (</a:t>
            </a:r>
            <a:r>
              <a:rPr lang="ru-RU" altLang="ru-RU" b="1" dirty="0" err="1" smtClean="0">
                <a:solidFill>
                  <a:schemeClr val="tx1"/>
                </a:solidFill>
              </a:rPr>
              <a:t>radical-authoritarian</a:t>
            </a:r>
            <a:r>
              <a:rPr lang="ru-RU" altLang="ru-RU" b="1" dirty="0" smtClean="0">
                <a:solidFill>
                  <a:schemeClr val="tx1"/>
                </a:solidFill>
              </a:rPr>
              <a:t>)</a:t>
            </a:r>
            <a:endParaRPr lang="ru-RU" altLang="ru-RU" b="1" dirty="0">
              <a:solidFill>
                <a:schemeClr val="tx1"/>
              </a:solidFill>
            </a:endParaRPr>
          </a:p>
        </p:txBody>
      </p:sp>
      <p:sp>
        <p:nvSpPr>
          <p:cNvPr id="18447" name="Text Box 17"/>
          <p:cNvSpPr txBox="1">
            <a:spLocks noChangeArrowheads="1"/>
          </p:cNvSpPr>
          <p:nvPr/>
        </p:nvSpPr>
        <p:spPr bwMode="auto">
          <a:xfrm>
            <a:off x="397478" y="3644350"/>
            <a:ext cx="3528391" cy="1117229"/>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err="1" smtClean="0">
                <a:solidFill>
                  <a:srgbClr val="FF0000"/>
                </a:solidFill>
              </a:rPr>
              <a:t>Modern</a:t>
            </a:r>
            <a:r>
              <a:rPr lang="en-US" altLang="ru-RU" b="1" dirty="0" err="1" smtClean="0">
                <a:solidFill>
                  <a:srgbClr val="FF0000"/>
                </a:solidFill>
              </a:rPr>
              <a:t>ized</a:t>
            </a:r>
            <a:endParaRPr lang="ru-RU" altLang="ru-RU" b="1" dirty="0" smtClean="0">
              <a:solidFill>
                <a:srgbClr val="FF0000"/>
              </a:solidFill>
            </a:endParaRPr>
          </a:p>
          <a:p>
            <a:pPr algn="ctr" eaLnBrk="1" hangingPunct="1">
              <a:lnSpc>
                <a:spcPct val="80000"/>
              </a:lnSpc>
              <a:spcBef>
                <a:spcPct val="50000"/>
              </a:spcBef>
            </a:pPr>
            <a:r>
              <a:rPr lang="ru-RU" altLang="ru-RU" b="1" dirty="0" smtClean="0">
                <a:solidFill>
                  <a:schemeClr val="tx1"/>
                </a:solidFill>
              </a:rPr>
              <a:t>(state / politics imposes innovative projects on civil society – managerial revolution)</a:t>
            </a:r>
            <a:endParaRPr lang="ru-RU" altLang="ru-RU" b="1" dirty="0">
              <a:solidFill>
                <a:schemeClr val="tx1"/>
              </a:solidFill>
            </a:endParaRPr>
          </a:p>
        </p:txBody>
      </p:sp>
      <p:sp>
        <p:nvSpPr>
          <p:cNvPr id="18449" name="Text Box 19"/>
          <p:cNvSpPr txBox="1">
            <a:spLocks noChangeArrowheads="1"/>
          </p:cNvSpPr>
          <p:nvPr/>
        </p:nvSpPr>
        <p:spPr bwMode="auto">
          <a:xfrm>
            <a:off x="4786316" y="2862650"/>
            <a:ext cx="3612655" cy="313932"/>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err="1" smtClean="0">
                <a:solidFill>
                  <a:schemeClr val="tx1"/>
                </a:solidFill>
              </a:rPr>
              <a:t>Liberal</a:t>
            </a:r>
            <a:r>
              <a:rPr lang="ru-RU" altLang="ru-RU" b="1" dirty="0" smtClean="0">
                <a:solidFill>
                  <a:schemeClr val="tx1"/>
                </a:solidFill>
              </a:rPr>
              <a:t> </a:t>
            </a:r>
            <a:r>
              <a:rPr lang="ru-RU" altLang="ru-RU" b="1" dirty="0" err="1" smtClean="0">
                <a:solidFill>
                  <a:schemeClr val="tx1"/>
                </a:solidFill>
              </a:rPr>
              <a:t>Democratic</a:t>
            </a:r>
            <a:endParaRPr lang="ru-RU" altLang="ru-RU" b="1" dirty="0">
              <a:solidFill>
                <a:schemeClr val="tx1"/>
              </a:solidFill>
            </a:endParaRPr>
          </a:p>
        </p:txBody>
      </p:sp>
      <p:sp>
        <p:nvSpPr>
          <p:cNvPr id="18452" name="Text Box 23"/>
          <p:cNvSpPr txBox="1">
            <a:spLocks noChangeArrowheads="1"/>
          </p:cNvSpPr>
          <p:nvPr/>
        </p:nvSpPr>
        <p:spPr bwMode="auto">
          <a:xfrm>
            <a:off x="4768694" y="3396814"/>
            <a:ext cx="3612653" cy="313932"/>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smtClean="0">
                <a:solidFill>
                  <a:schemeClr val="tx1"/>
                </a:solidFill>
              </a:rPr>
              <a:t>Traditional</a:t>
            </a:r>
            <a:endParaRPr lang="ru-RU" altLang="ru-RU" b="1" dirty="0">
              <a:solidFill>
                <a:schemeClr val="tx1"/>
              </a:solidFill>
            </a:endParaRPr>
          </a:p>
        </p:txBody>
      </p:sp>
      <p:sp>
        <p:nvSpPr>
          <p:cNvPr id="18455" name="Text Box 26"/>
          <p:cNvSpPr txBox="1">
            <a:spLocks noChangeArrowheads="1"/>
          </p:cNvSpPr>
          <p:nvPr/>
        </p:nvSpPr>
        <p:spPr bwMode="auto">
          <a:xfrm>
            <a:off x="4781394" y="3954712"/>
            <a:ext cx="3612653" cy="313932"/>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smtClean="0">
                <a:solidFill>
                  <a:schemeClr val="tx1"/>
                </a:solidFill>
              </a:rPr>
              <a:t>Populist</a:t>
            </a:r>
            <a:endParaRPr lang="ru-RU" altLang="ru-RU" b="1" dirty="0">
              <a:solidFill>
                <a:schemeClr val="tx1"/>
              </a:solidFill>
            </a:endParaRPr>
          </a:p>
        </p:txBody>
      </p:sp>
      <p:sp>
        <p:nvSpPr>
          <p:cNvPr id="18456" name="AutoShape 27"/>
          <p:cNvSpPr>
            <a:spLocks noChangeArrowheads="1"/>
          </p:cNvSpPr>
          <p:nvPr/>
        </p:nvSpPr>
        <p:spPr bwMode="auto">
          <a:xfrm>
            <a:off x="1980855" y="2145829"/>
            <a:ext cx="863661" cy="452438"/>
          </a:xfrm>
          <a:prstGeom prst="downArrow">
            <a:avLst>
              <a:gd name="adj1" fmla="val 50000"/>
              <a:gd name="adj2" fmla="val 25000"/>
            </a:avLst>
          </a:prstGeom>
          <a:gradFill rotWithShape="1">
            <a:gsLst>
              <a:gs pos="0">
                <a:schemeClr val="bg1"/>
              </a:gs>
              <a:gs pos="100000">
                <a:srgbClr val="CF2513"/>
              </a:gs>
            </a:gsLst>
            <a:path path="rect">
              <a:fillToRect l="50000" t="50000" r="50000" b="50000"/>
            </a:path>
          </a:gra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8458" name="AutoShape 29"/>
          <p:cNvSpPr>
            <a:spLocks noChangeArrowheads="1"/>
          </p:cNvSpPr>
          <p:nvPr/>
        </p:nvSpPr>
        <p:spPr bwMode="auto">
          <a:xfrm>
            <a:off x="6228185" y="1468439"/>
            <a:ext cx="792088" cy="413697"/>
          </a:xfrm>
          <a:prstGeom prst="downArrow">
            <a:avLst>
              <a:gd name="adj1" fmla="val 50000"/>
              <a:gd name="adj2" fmla="val 25000"/>
            </a:avLst>
          </a:prstGeom>
          <a:gradFill rotWithShape="1">
            <a:gsLst>
              <a:gs pos="0">
                <a:schemeClr val="bg1"/>
              </a:gs>
              <a:gs pos="100000">
                <a:srgbClr val="CF2513"/>
              </a:gs>
            </a:gsLst>
            <a:path path="rect">
              <a:fillToRect l="50000" t="50000" r="50000" b="50000"/>
            </a:path>
          </a:gra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8466" name="AutoShape 38"/>
          <p:cNvSpPr>
            <a:spLocks noChangeArrowheads="1"/>
          </p:cNvSpPr>
          <p:nvPr/>
        </p:nvSpPr>
        <p:spPr bwMode="auto">
          <a:xfrm>
            <a:off x="8899525" y="6592888"/>
            <a:ext cx="215900" cy="217487"/>
          </a:xfrm>
          <a:prstGeom prst="octagon">
            <a:avLst>
              <a:gd name="adj" fmla="val 29287"/>
            </a:avLst>
          </a:prstGeom>
          <a:solidFill>
            <a:schemeClr val="accent1"/>
          </a:soli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sz="1400" b="1">
                <a:solidFill>
                  <a:schemeClr val="tx1"/>
                </a:solidFill>
                <a:latin typeface="Arial" charset="0"/>
              </a:rPr>
              <a:t>14</a:t>
            </a:r>
          </a:p>
        </p:txBody>
      </p:sp>
      <p:sp>
        <p:nvSpPr>
          <p:cNvPr id="32" name="Text Box 17"/>
          <p:cNvSpPr txBox="1">
            <a:spLocks noChangeArrowheads="1"/>
          </p:cNvSpPr>
          <p:nvPr/>
        </p:nvSpPr>
        <p:spPr bwMode="auto">
          <a:xfrm>
            <a:off x="468340" y="5113784"/>
            <a:ext cx="3528391" cy="156042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smtClean="0">
                <a:solidFill>
                  <a:srgbClr val="FF0000"/>
                </a:solidFill>
              </a:rPr>
              <a:t>Postmodernism</a:t>
            </a:r>
          </a:p>
          <a:p>
            <a:pPr algn="ctr" eaLnBrk="1" hangingPunct="1">
              <a:lnSpc>
                <a:spcPct val="80000"/>
              </a:lnSpc>
              <a:spcBef>
                <a:spcPct val="50000"/>
              </a:spcBef>
            </a:pPr>
            <a:r>
              <a:rPr lang="ru-RU" altLang="ru-RU" b="1" dirty="0" smtClean="0">
                <a:solidFill>
                  <a:schemeClr val="tx1"/>
                </a:solidFill>
              </a:rPr>
              <a:t>(politicians produce political events as a commodity-elections, revolutions; this is a game of professionals for the sake of power, career</a:t>
            </a:r>
            <a:r>
              <a:rPr lang="ru-RU" altLang="ru-RU" b="1" smtClean="0">
                <a:solidFill>
                  <a:schemeClr val="tx1"/>
                </a:solidFill>
              </a:rPr>
              <a:t>, statuses)</a:t>
            </a:r>
            <a:endParaRPr lang="ru-RU" altLang="ru-RU" b="1" dirty="0">
              <a:solidFill>
                <a:schemeClr val="tx1"/>
              </a:solidFill>
            </a:endParaRPr>
          </a:p>
        </p:txBody>
      </p:sp>
      <p:sp>
        <p:nvSpPr>
          <p:cNvPr id="33" name="Text Box 26"/>
          <p:cNvSpPr txBox="1">
            <a:spLocks noChangeArrowheads="1"/>
          </p:cNvSpPr>
          <p:nvPr/>
        </p:nvSpPr>
        <p:spPr bwMode="auto">
          <a:xfrm>
            <a:off x="4789450" y="4477063"/>
            <a:ext cx="3612653" cy="313932"/>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smtClean="0">
                <a:solidFill>
                  <a:schemeClr val="tx1"/>
                </a:solidFill>
              </a:rPr>
              <a:t>Authoritarian-conservative</a:t>
            </a:r>
            <a:endParaRPr lang="ru-RU" altLang="ru-RU" b="1" dirty="0">
              <a:solidFill>
                <a:schemeClr val="tx1"/>
              </a:solidFill>
            </a:endParaRPr>
          </a:p>
        </p:txBody>
      </p:sp>
      <p:sp>
        <p:nvSpPr>
          <p:cNvPr id="2" name="Скругленный прямоугольник 1"/>
          <p:cNvSpPr/>
          <p:nvPr/>
        </p:nvSpPr>
        <p:spPr>
          <a:xfrm>
            <a:off x="5724128" y="5783198"/>
            <a:ext cx="2626423" cy="669414"/>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u-RU" dirty="0" smtClean="0"/>
              <a:t>S. 266-268 manuals of St. Petersburg State University</a:t>
            </a:r>
            <a:endParaRPr lang="ru-RU" dirty="0"/>
          </a:p>
        </p:txBody>
      </p:sp>
    </p:spTree>
    <p:extLst>
      <p:ext uri="{BB962C8B-B14F-4D97-AF65-F5344CB8AC3E}">
        <p14:creationId xmlns:p14="http://schemas.microsoft.com/office/powerpoint/2010/main" val="15639792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en-US" sz="2400" dirty="0">
                <a:latin typeface="Arial" panose="020B0604020202020204" pitchFamily="34" charset="0"/>
                <a:cs typeface="Arial" panose="020B0604020202020204" pitchFamily="34" charset="0"/>
              </a:rPr>
              <a:t>French political scientist J. </a:t>
            </a:r>
            <a:r>
              <a:rPr lang="en-US" sz="2400" dirty="0" err="1">
                <a:latin typeface="Arial" panose="020B0604020202020204" pitchFamily="34" charset="0"/>
                <a:cs typeface="Arial" panose="020B0604020202020204" pitchFamily="34" charset="0"/>
              </a:rPr>
              <a:t>Blondel</a:t>
            </a:r>
            <a:r>
              <a:rPr lang="en-US" sz="2400" dirty="0">
                <a:latin typeface="Arial" panose="020B0604020202020204" pitchFamily="34" charset="0"/>
                <a:cs typeface="Arial" panose="020B0604020202020204" pitchFamily="34" charset="0"/>
              </a:rPr>
              <a:t> distinguishes political systems by their content and forms of government and, accordingly, identifies five main varieties</a:t>
            </a:r>
            <a:r>
              <a:rPr lang="en-US"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3200" dirty="0" smtClean="0"/>
              <a:t>        </a:t>
            </a:r>
            <a:r>
              <a:rPr lang="en-US" sz="3200" dirty="0"/>
              <a:t>liberal democracies;</a:t>
            </a:r>
          </a:p>
          <a:p>
            <a:r>
              <a:rPr lang="en-US" sz="3200" dirty="0"/>
              <a:t>        communist systems;</a:t>
            </a:r>
          </a:p>
          <a:p>
            <a:r>
              <a:rPr lang="en-US" sz="3200" dirty="0"/>
              <a:t>        traditional political systems;</a:t>
            </a:r>
          </a:p>
          <a:p>
            <a:r>
              <a:rPr lang="en-US" sz="3200" dirty="0"/>
              <a:t>        populist political systems;</a:t>
            </a:r>
          </a:p>
          <a:p>
            <a:r>
              <a:rPr lang="en-US" sz="3200" dirty="0"/>
              <a:t>        authoritarian-conservative political systems</a:t>
            </a:r>
            <a:endParaRPr lang="ru-RU" sz="3200" dirty="0"/>
          </a:p>
        </p:txBody>
      </p:sp>
    </p:spTree>
    <p:extLst>
      <p:ext uri="{BB962C8B-B14F-4D97-AF65-F5344CB8AC3E}">
        <p14:creationId xmlns:p14="http://schemas.microsoft.com/office/powerpoint/2010/main" val="2065440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4400" b="1" dirty="0">
                <a:latin typeface="Arial" panose="020B0604020202020204" pitchFamily="34" charset="0"/>
                <a:cs typeface="Arial" panose="020B0604020202020204" pitchFamily="34" charset="0"/>
              </a:rPr>
              <a:t>Liberal democratic systems</a:t>
            </a:r>
            <a:endParaRPr lang="ru-RU" sz="4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395536" y="1825625"/>
            <a:ext cx="8280920" cy="4351338"/>
          </a:xfrm>
        </p:spPr>
        <p:txBody>
          <a:bodyPr>
            <a:noAutofit/>
          </a:bodyPr>
          <a:lstStyle/>
          <a:p>
            <a:r>
              <a:rPr lang="en-US" sz="2400" dirty="0"/>
              <a:t>Liberal democratic systems are shaped by a market-type social environment. Liberal democracy (also called </a:t>
            </a:r>
            <a:r>
              <a:rPr lang="en-US" sz="2400" dirty="0" err="1"/>
              <a:t>polyarchy</a:t>
            </a:r>
            <a:r>
              <a:rPr lang="en-US" sz="2400" dirty="0"/>
              <a:t>) is a form of socio—political structure - a state governed by the rule of law based on representative democracy, in which the will of the majority and the ability of elected representatives to exercise power are limited in the name of protecting the rights of a minority and the freedoms of individual citizens. Liberal democracy aims to ensure that every citizen has the equal right to due process of law, private property, privacy, freedom of speech, freedom of assembly and freedom of religion. These liberal rights are enshrined in higher laws (such as the constitution or statute, or in case-law decisions issued by supreme judicial instances), which, in turn, empower various State and public bodies to ensure these rights.</a:t>
            </a:r>
            <a:endParaRPr lang="ru-RU" sz="2400" dirty="0"/>
          </a:p>
        </p:txBody>
      </p:sp>
    </p:spTree>
    <p:extLst>
      <p:ext uri="{BB962C8B-B14F-4D97-AF65-F5344CB8AC3E}">
        <p14:creationId xmlns:p14="http://schemas.microsoft.com/office/powerpoint/2010/main" val="4212658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7886700" cy="1325563"/>
          </a:xfrm>
        </p:spPr>
        <p:txBody>
          <a:bodyPr>
            <a:normAutofit/>
          </a:bodyPr>
          <a:lstStyle/>
          <a:p>
            <a:pPr algn="ctr"/>
            <a:r>
              <a:rPr lang="en-US" sz="5400" b="1" dirty="0">
                <a:latin typeface="Arial" panose="020B0604020202020204" pitchFamily="34" charset="0"/>
                <a:cs typeface="Arial" panose="020B0604020202020204" pitchFamily="34" charset="0"/>
              </a:rPr>
              <a:t>The communist system</a:t>
            </a:r>
            <a:endParaRPr lang="ru-RU" sz="5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79512" y="1412776"/>
            <a:ext cx="8784976" cy="4351338"/>
          </a:xfrm>
        </p:spPr>
        <p:txBody>
          <a:bodyPr>
            <a:noAutofit/>
          </a:bodyPr>
          <a:lstStyle/>
          <a:p>
            <a:r>
              <a:rPr lang="en-US" sz="1900" dirty="0"/>
              <a:t>The communist system is an organization of society in which the economy is based on public ownership of the means of production. Such a formation, according to the works of the founders of Marxism, presupposes the presence of highly developed productive forces, the absence of division into social classes and the abolition of the state, in which there should have been no money and the principle of "everyone according to their abilities — everyone according to their needs" is implemented. Communism is a highly organized society of free and conscious workers, in which public self—government is established, work for the benefit of society becomes the first vital need for everyone, a conscious necessity, and everyone's abilities are used with the greatest benefit to the people." </a:t>
            </a:r>
            <a:endParaRPr lang="en-US" sz="1900" dirty="0" smtClean="0"/>
          </a:p>
          <a:p>
            <a:r>
              <a:rPr lang="en-US" sz="1900" dirty="0" smtClean="0"/>
              <a:t>The </a:t>
            </a:r>
            <a:r>
              <a:rPr lang="en-US" sz="1900" dirty="0"/>
              <a:t>basic principles of the communist system are: public ownership of the means of production, relations of cooperation and mutual assistance, conscious labor discipline, planned management of the national economy, subordination of the economic and cultural progress of society to the goals of achieving full well-being and comprehensive development of all its members, social unity of society based on the community of fundamental interests of workers, Marxist-Leninist ideology, management of public affairs, carried out on the basis of scientific knowledge of economic laws and principles of the communist worldview</a:t>
            </a:r>
            <a:endParaRPr lang="ru-RU" sz="1900" dirty="0"/>
          </a:p>
        </p:txBody>
      </p:sp>
    </p:spTree>
    <p:extLst>
      <p:ext uri="{BB962C8B-B14F-4D97-AF65-F5344CB8AC3E}">
        <p14:creationId xmlns:p14="http://schemas.microsoft.com/office/powerpoint/2010/main" val="1817987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The traditional political system</a:t>
            </a:r>
            <a:endParaRPr lang="ru-RU" sz="40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04081" y="1628800"/>
            <a:ext cx="8335838" cy="4351338"/>
          </a:xfrm>
        </p:spPr>
        <p:txBody>
          <a:bodyPr>
            <a:noAutofit/>
          </a:bodyPr>
          <a:lstStyle/>
          <a:p>
            <a:r>
              <a:rPr lang="en-US" sz="2800" dirty="0"/>
              <a:t>The traditional political system is a system in which power is concentrated in the hands of a narrow circle of people (oligarchs) and corresponds to their personal interests, not the common good. Domination in the state or the financial sphere belongs to a small group of people connected by common interests, often narrowly selfish. By concentrating in their hands dominance over economic sectors and other spheres of public life, they seek to dictate their terms. The economic prerequisite for education is the process of concentrating financial resources in the hands of a narrow group of the rich.</a:t>
            </a:r>
            <a:endParaRPr lang="ru-RU" sz="2800" dirty="0"/>
          </a:p>
        </p:txBody>
      </p:sp>
    </p:spTree>
    <p:extLst>
      <p:ext uri="{BB962C8B-B14F-4D97-AF65-F5344CB8AC3E}">
        <p14:creationId xmlns:p14="http://schemas.microsoft.com/office/powerpoint/2010/main" val="2844104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739" y="2425174"/>
            <a:ext cx="6922297" cy="646331"/>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Political systems and regimes</a:t>
            </a:r>
            <a:endParaRPr lang="ru-RU" sz="3600" b="1" dirty="0">
              <a:latin typeface="Arial" panose="020B0604020202020204" pitchFamily="34" charset="0"/>
              <a:cs typeface="Arial" panose="020B0604020202020204" pitchFamily="34" charset="0"/>
            </a:endParaRPr>
          </a:p>
        </p:txBody>
      </p:sp>
      <p:sp>
        <p:nvSpPr>
          <p:cNvPr id="6" name="TextBox 5"/>
          <p:cNvSpPr txBox="1"/>
          <p:nvPr/>
        </p:nvSpPr>
        <p:spPr>
          <a:xfrm>
            <a:off x="2051720" y="3624655"/>
            <a:ext cx="6264696" cy="1138773"/>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3</a:t>
            </a:r>
            <a:endParaRPr lang="ru-RU" sz="3200" b="1" dirty="0">
              <a:solidFill>
                <a:srgbClr val="0070C0"/>
              </a:solidFill>
              <a:latin typeface="Arial" panose="020B0604020202020204" pitchFamily="34" charset="0"/>
            </a:endParaRPr>
          </a:p>
          <a:p>
            <a:r>
              <a:rPr lang="en-US" sz="3600" dirty="0"/>
              <a:t>Typology of political systems </a:t>
            </a:r>
            <a:endParaRPr lang="ru-RU" sz="80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24575752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4400" b="1" dirty="0">
                <a:latin typeface="Arial" panose="020B0604020202020204" pitchFamily="34" charset="0"/>
                <a:cs typeface="Arial" panose="020B0604020202020204" pitchFamily="34" charset="0"/>
              </a:rPr>
              <a:t>A populist political system</a:t>
            </a:r>
            <a:endParaRPr lang="ru-RU" sz="4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39552" y="1825625"/>
            <a:ext cx="7975798" cy="4351338"/>
          </a:xfrm>
        </p:spPr>
        <p:txBody>
          <a:bodyPr>
            <a:noAutofit/>
          </a:bodyPr>
          <a:lstStyle/>
          <a:p>
            <a:r>
              <a:rPr lang="en-US" sz="2800" dirty="0"/>
              <a:t>A populist political system uses authoritarian methods of governance and strives for greater equality in the distribution of benefits. Populism is an ideologically speculative orientation of political subjects towards the political ideas of the broad masses who are dissatisfied with their lives. Populism as a phenomenon was in demand in industrial society among the part of the population that was "intermediate" between the bourgeoisie and the proletarians. The bearers of the ideas of populism include peasants, farmers, the petty bourgeoisie, part of the proletariat, </a:t>
            </a:r>
            <a:r>
              <a:rPr lang="en-US" sz="2800" dirty="0" err="1"/>
              <a:t>lumpens</a:t>
            </a:r>
            <a:r>
              <a:rPr lang="en-US" sz="2800" dirty="0"/>
              <a:t>, etc.</a:t>
            </a:r>
            <a:endParaRPr lang="ru-RU" sz="2800" dirty="0"/>
          </a:p>
        </p:txBody>
      </p:sp>
    </p:spTree>
    <p:extLst>
      <p:ext uri="{BB962C8B-B14F-4D97-AF65-F5344CB8AC3E}">
        <p14:creationId xmlns:p14="http://schemas.microsoft.com/office/powerpoint/2010/main" val="21490212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a:xfrm>
            <a:off x="323850" y="333375"/>
            <a:ext cx="8569325" cy="1514475"/>
          </a:xfrm>
        </p:spPr>
        <p:txBody>
          <a:bodyPr/>
          <a:lstStyle/>
          <a:p>
            <a:r>
              <a:rPr lang="en-US" sz="4600" b="1" dirty="0" smtClean="0">
                <a:solidFill>
                  <a:srgbClr val="FF0000"/>
                </a:solidFill>
              </a:rPr>
              <a:t>The institutional model </a:t>
            </a:r>
            <a:r>
              <a:rPr lang="ru-RU" sz="4600" b="1" dirty="0" smtClean="0">
                <a:solidFill>
                  <a:srgbClr val="FF0000"/>
                </a:solidFill>
              </a:rPr>
              <a:t/>
            </a:r>
            <a:br>
              <a:rPr lang="ru-RU" sz="4600" b="1" dirty="0" smtClean="0">
                <a:solidFill>
                  <a:srgbClr val="FF0000"/>
                </a:solidFill>
              </a:rPr>
            </a:br>
            <a:r>
              <a:rPr lang="en-US" sz="4600" b="1" dirty="0" smtClean="0">
                <a:solidFill>
                  <a:srgbClr val="FF0000"/>
                </a:solidFill>
              </a:rPr>
              <a:t>the political system of </a:t>
            </a:r>
            <a:r>
              <a:rPr lang="en-US" sz="4600" b="1" dirty="0" err="1" smtClean="0">
                <a:solidFill>
                  <a:srgbClr val="FF0000"/>
                </a:solidFill>
              </a:rPr>
              <a:t>D.Easton</a:t>
            </a:r>
            <a:endParaRPr lang="ru-RU" sz="4600" b="1" dirty="0" smtClean="0">
              <a:solidFill>
                <a:srgbClr val="FF0000"/>
              </a:solidFill>
            </a:endParaRPr>
          </a:p>
        </p:txBody>
      </p:sp>
      <p:grpSp>
        <p:nvGrpSpPr>
          <p:cNvPr id="23556" name="Group 3"/>
          <p:cNvGrpSpPr>
            <a:grpSpLocks/>
          </p:cNvGrpSpPr>
          <p:nvPr/>
        </p:nvGrpSpPr>
        <p:grpSpPr bwMode="auto">
          <a:xfrm>
            <a:off x="1052513" y="2197100"/>
            <a:ext cx="3582987" cy="3827463"/>
            <a:chOff x="527" y="1248"/>
            <a:chExt cx="2257" cy="2411"/>
          </a:xfrm>
        </p:grpSpPr>
        <p:sp>
          <p:nvSpPr>
            <p:cNvPr id="23557" name="Rectangle 4"/>
            <p:cNvSpPr>
              <a:spLocks noChangeArrowheads="1"/>
            </p:cNvSpPr>
            <p:nvPr/>
          </p:nvSpPr>
          <p:spPr bwMode="gray">
            <a:xfrm rot="-319177">
              <a:off x="527" y="1248"/>
              <a:ext cx="2144" cy="2411"/>
            </a:xfrm>
            <a:prstGeom prst="rect">
              <a:avLst/>
            </a:prstGeom>
            <a:solidFill>
              <a:srgbClr val="EAEAEA"/>
            </a:solidFill>
            <a:ln w="9525">
              <a:noFill/>
              <a:miter lim="800000"/>
              <a:headEnd/>
              <a:tailEnd/>
            </a:ln>
          </p:spPr>
          <p:txBody>
            <a:bodyPr wrap="none" anchor="ctr"/>
            <a:lstStyle/>
            <a:p>
              <a:endParaRPr lang="ru-RU" sz="2400">
                <a:latin typeface="Times New Roman" pitchFamily="18" charset="0"/>
              </a:endParaRPr>
            </a:p>
          </p:txBody>
        </p:sp>
        <p:sp>
          <p:nvSpPr>
            <p:cNvPr id="23558" name="Rectangle 5"/>
            <p:cNvSpPr>
              <a:spLocks noChangeArrowheads="1"/>
            </p:cNvSpPr>
            <p:nvPr/>
          </p:nvSpPr>
          <p:spPr bwMode="gray">
            <a:xfrm>
              <a:off x="688" y="1340"/>
              <a:ext cx="2096" cy="2202"/>
            </a:xfrm>
            <a:prstGeom prst="rect">
              <a:avLst/>
            </a:prstGeom>
            <a:gradFill rotWithShape="1">
              <a:gsLst>
                <a:gs pos="0">
                  <a:srgbClr val="99CCFF"/>
                </a:gs>
                <a:gs pos="100000">
                  <a:srgbClr val="FFFFFF"/>
                </a:gs>
              </a:gsLst>
              <a:lin ang="5400000" scaled="1"/>
            </a:gradFill>
            <a:ln w="9525">
              <a:solidFill>
                <a:srgbClr val="000000"/>
              </a:solidFill>
              <a:miter lim="800000"/>
              <a:headEnd/>
              <a:tailEnd/>
            </a:ln>
          </p:spPr>
          <p:txBody>
            <a:bodyPr wrap="none" anchor="ctr"/>
            <a:lstStyle/>
            <a:p>
              <a:endParaRPr lang="ru-RU" sz="2400">
                <a:latin typeface="Times New Roman" pitchFamily="18" charset="0"/>
              </a:endParaRPr>
            </a:p>
          </p:txBody>
        </p:sp>
        <p:sp>
          <p:nvSpPr>
            <p:cNvPr id="23559" name="Text Box 6"/>
            <p:cNvSpPr txBox="1">
              <a:spLocks noChangeArrowheads="1"/>
            </p:cNvSpPr>
            <p:nvPr/>
          </p:nvSpPr>
          <p:spPr bwMode="gray">
            <a:xfrm>
              <a:off x="759" y="1436"/>
              <a:ext cx="1980" cy="231"/>
            </a:xfrm>
            <a:prstGeom prst="rect">
              <a:avLst/>
            </a:prstGeom>
            <a:noFill/>
            <a:ln w="9525" algn="ctr">
              <a:noFill/>
              <a:miter lim="800000"/>
              <a:headEnd/>
              <a:tailEnd/>
            </a:ln>
          </p:spPr>
          <p:txBody>
            <a:bodyPr>
              <a:spAutoFit/>
            </a:bodyPr>
            <a:lstStyle/>
            <a:p>
              <a:pPr algn="ctr" eaLnBrk="0" hangingPunct="0"/>
              <a:endParaRPr lang="ru-RU">
                <a:solidFill>
                  <a:srgbClr val="000000"/>
                </a:solidFill>
              </a:endParaRPr>
            </a:p>
          </p:txBody>
        </p:sp>
      </p:grpSp>
      <p:pic>
        <p:nvPicPr>
          <p:cNvPr id="23560" name="Picture 12" descr="истон"/>
          <p:cNvPicPr>
            <a:picLocks noChangeAspect="1" noChangeArrowheads="1"/>
          </p:cNvPicPr>
          <p:nvPr/>
        </p:nvPicPr>
        <p:blipFill>
          <a:blip r:embed="rId2" cstate="print"/>
          <a:srcRect/>
          <a:stretch>
            <a:fillRect/>
          </a:stretch>
        </p:blipFill>
        <p:spPr bwMode="auto">
          <a:xfrm>
            <a:off x="1908175" y="2565400"/>
            <a:ext cx="2000250" cy="3009900"/>
          </a:xfrm>
          <a:prstGeom prst="rect">
            <a:avLst/>
          </a:prstGeom>
          <a:noFill/>
          <a:ln w="9525">
            <a:noFill/>
            <a:miter lim="800000"/>
            <a:headEnd/>
            <a:tailEnd/>
          </a:ln>
        </p:spPr>
      </p:pic>
      <p:sp>
        <p:nvSpPr>
          <p:cNvPr id="23561" name="Rectangle 14"/>
          <p:cNvSpPr>
            <a:spLocks noChangeArrowheads="1"/>
          </p:cNvSpPr>
          <p:nvPr/>
        </p:nvSpPr>
        <p:spPr bwMode="auto">
          <a:xfrm>
            <a:off x="5148263" y="2492375"/>
            <a:ext cx="3671887" cy="3167063"/>
          </a:xfrm>
          <a:prstGeom prst="rect">
            <a:avLst/>
          </a:prstGeom>
          <a:noFill/>
          <a:ln w="9525">
            <a:noFill/>
            <a:miter lim="800000"/>
            <a:headEnd/>
            <a:tailEnd/>
          </a:ln>
        </p:spPr>
        <p:txBody>
          <a:bodyPr/>
          <a:lstStyle/>
          <a:p>
            <a:pPr marL="342900" indent="-342900" algn="ctr">
              <a:spcBef>
                <a:spcPct val="20000"/>
              </a:spcBef>
            </a:pPr>
            <a:r>
              <a:rPr lang="ru-RU" sz="2400" b="1" dirty="0" err="1"/>
              <a:t>The</a:t>
            </a:r>
            <a:r>
              <a:rPr lang="ru-RU" sz="2400" b="1" dirty="0"/>
              <a:t> </a:t>
            </a:r>
            <a:r>
              <a:rPr lang="ru-RU" sz="2400" b="1" dirty="0" err="1"/>
              <a:t>founder</a:t>
            </a:r>
            <a:endParaRPr lang="ru-RU" sz="2400" b="1" dirty="0"/>
          </a:p>
          <a:p>
            <a:pPr marL="342900" indent="-342900" algn="ctr">
              <a:spcBef>
                <a:spcPct val="20000"/>
              </a:spcBef>
            </a:pPr>
            <a:r>
              <a:rPr lang="ru-RU" sz="2400" b="1" dirty="0"/>
              <a:t>a </a:t>
            </a:r>
            <a:r>
              <a:rPr lang="ru-RU" sz="2400" b="1" dirty="0" err="1"/>
              <a:t>systematic</a:t>
            </a:r>
            <a:r>
              <a:rPr lang="ru-RU" sz="2400" b="1" dirty="0"/>
              <a:t> </a:t>
            </a:r>
            <a:r>
              <a:rPr lang="ru-RU" sz="2400" b="1" dirty="0" err="1"/>
              <a:t>approach</a:t>
            </a:r>
            <a:r>
              <a:rPr lang="ru-RU" sz="2400" b="1" dirty="0"/>
              <a:t> </a:t>
            </a:r>
          </a:p>
          <a:p>
            <a:pPr marL="342900" indent="-342900" algn="ctr">
              <a:spcBef>
                <a:spcPct val="20000"/>
              </a:spcBef>
            </a:pPr>
            <a:r>
              <a:rPr lang="ru-RU" sz="2400" b="1" dirty="0" err="1"/>
              <a:t>in</a:t>
            </a:r>
            <a:r>
              <a:rPr lang="ru-RU" sz="2400" b="1" dirty="0"/>
              <a:t> </a:t>
            </a:r>
            <a:r>
              <a:rPr lang="ru-RU" sz="2400" b="1" dirty="0" err="1"/>
              <a:t>political</a:t>
            </a:r>
            <a:r>
              <a:rPr lang="ru-RU" sz="2400" b="1" dirty="0"/>
              <a:t> </a:t>
            </a:r>
            <a:r>
              <a:rPr lang="ru-RU" sz="2400" b="1" dirty="0" err="1"/>
              <a:t>science</a:t>
            </a:r>
            <a:r>
              <a:rPr lang="ru-RU" sz="2400" b="1" dirty="0"/>
              <a:t>, </a:t>
            </a:r>
            <a:r>
              <a:rPr lang="ru-RU" sz="2400" b="1" dirty="0" err="1"/>
              <a:t>it</a:t>
            </a:r>
            <a:r>
              <a:rPr lang="ru-RU" sz="2400" b="1" dirty="0"/>
              <a:t> </a:t>
            </a:r>
            <a:r>
              <a:rPr lang="ru-RU" sz="2400" b="1" dirty="0" err="1"/>
              <a:t>is</a:t>
            </a:r>
            <a:r>
              <a:rPr lang="ru-RU" sz="2400" b="1" dirty="0"/>
              <a:t> </a:t>
            </a:r>
            <a:r>
              <a:rPr lang="ru-RU" sz="2400" b="1" dirty="0" err="1"/>
              <a:t>considered</a:t>
            </a:r>
            <a:r>
              <a:rPr lang="ru-RU" sz="2400" b="1" dirty="0"/>
              <a:t> </a:t>
            </a:r>
            <a:r>
              <a:rPr lang="ru-RU" sz="2400" b="1" dirty="0" err="1"/>
              <a:t>to</a:t>
            </a:r>
            <a:r>
              <a:rPr lang="ru-RU" sz="2400" b="1" dirty="0"/>
              <a:t> </a:t>
            </a:r>
            <a:r>
              <a:rPr lang="ru-RU" sz="2400" b="1" dirty="0" err="1"/>
              <a:t>be</a:t>
            </a:r>
            <a:endParaRPr lang="ru-RU" sz="2400" b="1" dirty="0"/>
          </a:p>
          <a:p>
            <a:pPr marL="342900" indent="-342900" algn="ctr">
              <a:spcBef>
                <a:spcPct val="20000"/>
              </a:spcBef>
            </a:pPr>
            <a:r>
              <a:rPr lang="ru-RU" sz="2400" b="1" dirty="0" err="1"/>
              <a:t>canadian</a:t>
            </a:r>
            <a:r>
              <a:rPr lang="ru-RU" sz="2400" b="1" dirty="0"/>
              <a:t> </a:t>
            </a:r>
            <a:r>
              <a:rPr lang="ru-RU" sz="2400" b="1" dirty="0" err="1"/>
              <a:t>scientist</a:t>
            </a:r>
            <a:r>
              <a:rPr lang="ru-RU" sz="2400" b="1" dirty="0"/>
              <a:t>, </a:t>
            </a:r>
          </a:p>
          <a:p>
            <a:pPr marL="342900" indent="-342900" algn="ctr">
              <a:spcBef>
                <a:spcPct val="20000"/>
              </a:spcBef>
            </a:pPr>
            <a:r>
              <a:rPr lang="ru-RU" sz="2400" b="1" dirty="0" err="1"/>
              <a:t>who</a:t>
            </a:r>
            <a:r>
              <a:rPr lang="ru-RU" sz="2400" b="1" dirty="0"/>
              <a:t> </a:t>
            </a:r>
            <a:r>
              <a:rPr lang="ru-RU" sz="2400" b="1" dirty="0" err="1"/>
              <a:t>worked</a:t>
            </a:r>
            <a:r>
              <a:rPr lang="ru-RU" sz="2400" b="1" dirty="0"/>
              <a:t> </a:t>
            </a:r>
            <a:r>
              <a:rPr lang="ru-RU" sz="2400" b="1" dirty="0" err="1"/>
              <a:t>in</a:t>
            </a:r>
            <a:r>
              <a:rPr lang="ru-RU" sz="2400" b="1" dirty="0"/>
              <a:t> </a:t>
            </a:r>
            <a:r>
              <a:rPr lang="ru-RU" sz="2400" b="1" dirty="0" err="1"/>
              <a:t>the</a:t>
            </a:r>
            <a:r>
              <a:rPr lang="ru-RU" sz="2400" b="1" dirty="0"/>
              <a:t> </a:t>
            </a:r>
            <a:r>
              <a:rPr lang="ru-RU" sz="2400" b="1" dirty="0" err="1"/>
              <a:t>United</a:t>
            </a:r>
            <a:r>
              <a:rPr lang="ru-RU" sz="2400" b="1" dirty="0"/>
              <a:t> </a:t>
            </a:r>
            <a:r>
              <a:rPr lang="ru-RU" sz="2400" b="1" dirty="0" err="1"/>
              <a:t>States</a:t>
            </a:r>
            <a:r>
              <a:rPr lang="ru-RU" sz="2400" b="1" dirty="0"/>
              <a:t>,</a:t>
            </a:r>
          </a:p>
          <a:p>
            <a:pPr marL="342900" indent="-342900" algn="ctr">
              <a:spcBef>
                <a:spcPct val="20000"/>
              </a:spcBef>
            </a:pPr>
            <a:r>
              <a:rPr lang="ru-RU" sz="2400" b="1" dirty="0" err="1"/>
              <a:t>By</a:t>
            </a:r>
            <a:r>
              <a:rPr lang="ru-RU" sz="2400" b="1" dirty="0"/>
              <a:t> </a:t>
            </a:r>
            <a:r>
              <a:rPr lang="ru-RU" sz="2400" b="1" dirty="0" err="1"/>
              <a:t>David</a:t>
            </a:r>
            <a:r>
              <a:rPr lang="ru-RU" sz="2400" b="1" dirty="0"/>
              <a:t> </a:t>
            </a:r>
            <a:r>
              <a:rPr lang="ru-RU" sz="2400" b="1" dirty="0" err="1"/>
              <a:t>Easton</a:t>
            </a:r>
            <a:endParaRPr lang="ru-RU" sz="2400" b="1" dirty="0"/>
          </a:p>
        </p:txBody>
      </p:sp>
    </p:spTree>
    <p:extLst>
      <p:ext uri="{BB962C8B-B14F-4D97-AF65-F5344CB8AC3E}">
        <p14:creationId xmlns:p14="http://schemas.microsoft.com/office/powerpoint/2010/main" val="32290052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idx="4294967295"/>
          </p:nvPr>
        </p:nvSpPr>
        <p:spPr>
          <a:xfrm>
            <a:off x="0" y="260350"/>
            <a:ext cx="8642350" cy="1587500"/>
          </a:xfrm>
        </p:spPr>
        <p:txBody>
          <a:bodyPr/>
          <a:lstStyle/>
          <a:p>
            <a:r>
              <a:rPr lang="en-US" sz="4600" b="1" dirty="0" smtClean="0">
                <a:solidFill>
                  <a:srgbClr val="FF0000"/>
                </a:solidFill>
              </a:rPr>
              <a:t>The institutional model </a:t>
            </a:r>
            <a:r>
              <a:rPr lang="ru-RU" sz="4600" b="1" dirty="0" smtClean="0">
                <a:solidFill>
                  <a:srgbClr val="FF0000"/>
                </a:solidFill>
              </a:rPr>
              <a:t/>
            </a:r>
            <a:br>
              <a:rPr lang="ru-RU" sz="4600" b="1" dirty="0" smtClean="0">
                <a:solidFill>
                  <a:srgbClr val="FF0000"/>
                </a:solidFill>
              </a:rPr>
            </a:br>
            <a:r>
              <a:rPr lang="en-US" sz="4600" b="1" dirty="0" smtClean="0">
                <a:solidFill>
                  <a:srgbClr val="FF0000"/>
                </a:solidFill>
              </a:rPr>
              <a:t>the political system of </a:t>
            </a:r>
            <a:r>
              <a:rPr lang="en-US" sz="4600" b="1" dirty="0" err="1" smtClean="0">
                <a:solidFill>
                  <a:srgbClr val="FF0000"/>
                </a:solidFill>
              </a:rPr>
              <a:t>D.Easton</a:t>
            </a:r>
            <a:endParaRPr lang="ru-RU" sz="4600" b="1" dirty="0" smtClean="0">
              <a:solidFill>
                <a:srgbClr val="FF0000"/>
              </a:solidFill>
            </a:endParaRPr>
          </a:p>
        </p:txBody>
      </p:sp>
      <p:sp>
        <p:nvSpPr>
          <p:cNvPr id="27652" name="Rectangle 5"/>
          <p:cNvSpPr>
            <a:spLocks noGrp="1" noChangeArrowheads="1"/>
          </p:cNvSpPr>
          <p:nvPr>
            <p:ph type="body" idx="4294967295"/>
          </p:nvPr>
        </p:nvSpPr>
        <p:spPr>
          <a:xfrm>
            <a:off x="0" y="1935163"/>
            <a:ext cx="8229600" cy="4389437"/>
          </a:xfrm>
          <a:noFill/>
          <a:ln/>
        </p:spPr>
        <p:txBody>
          <a:bodyPr/>
          <a:lstStyle/>
          <a:p>
            <a:r>
              <a:rPr lang="ru-RU" sz="2800" dirty="0" smtClean="0"/>
              <a:t>D. </a:t>
            </a:r>
            <a:r>
              <a:rPr lang="ru-RU" sz="2800" dirty="0" err="1" smtClean="0"/>
              <a:t>Easton</a:t>
            </a:r>
            <a:r>
              <a:rPr lang="ru-RU" sz="2800" dirty="0" smtClean="0"/>
              <a:t> </a:t>
            </a:r>
            <a:r>
              <a:rPr lang="ru-RU" sz="2800" dirty="0" err="1" smtClean="0"/>
              <a:t>believed</a:t>
            </a:r>
            <a:r>
              <a:rPr lang="ru-RU" sz="2800" dirty="0" smtClean="0"/>
              <a:t> </a:t>
            </a:r>
            <a:r>
              <a:rPr lang="ru-RU" sz="2800" dirty="0" err="1" smtClean="0"/>
              <a:t>that</a:t>
            </a:r>
            <a:r>
              <a:rPr lang="ru-RU" sz="2800" dirty="0" smtClean="0"/>
              <a:t> " a </a:t>
            </a:r>
            <a:r>
              <a:rPr lang="ru-RU" sz="2800" dirty="0" err="1" smtClean="0"/>
              <a:t>systematic</a:t>
            </a:r>
            <a:r>
              <a:rPr lang="ru-RU" sz="2800" dirty="0" smtClean="0"/>
              <a:t> </a:t>
            </a:r>
            <a:r>
              <a:rPr lang="ru-RU" sz="2800" dirty="0" err="1" smtClean="0"/>
              <a:t>analysis</a:t>
            </a:r>
            <a:r>
              <a:rPr lang="ru-RU" sz="2800" dirty="0" smtClean="0"/>
              <a:t> </a:t>
            </a:r>
            <a:r>
              <a:rPr lang="ru-RU" sz="2800" dirty="0" err="1" smtClean="0"/>
              <a:t>of</a:t>
            </a:r>
            <a:r>
              <a:rPr lang="ru-RU" sz="2800" dirty="0" smtClean="0"/>
              <a:t> </a:t>
            </a:r>
            <a:r>
              <a:rPr lang="ru-RU" sz="2800" dirty="0" err="1" smtClean="0"/>
              <a:t>political</a:t>
            </a:r>
            <a:r>
              <a:rPr lang="ru-RU" sz="2800" dirty="0" smtClean="0"/>
              <a:t> </a:t>
            </a:r>
            <a:r>
              <a:rPr lang="ru-RU" sz="2800" dirty="0" err="1" smtClean="0"/>
              <a:t>life</a:t>
            </a:r>
            <a:r>
              <a:rPr lang="ru-RU" sz="2800" dirty="0" smtClean="0"/>
              <a:t> </a:t>
            </a:r>
            <a:r>
              <a:rPr lang="ru-RU" sz="2800" dirty="0" err="1" smtClean="0"/>
              <a:t>is</a:t>
            </a:r>
            <a:r>
              <a:rPr lang="ru-RU" sz="2800" dirty="0" smtClean="0"/>
              <a:t> </a:t>
            </a:r>
            <a:r>
              <a:rPr lang="ru-RU" sz="2800" dirty="0" err="1" smtClean="0"/>
              <a:t>based</a:t>
            </a:r>
            <a:r>
              <a:rPr lang="ru-RU" sz="2800" dirty="0" smtClean="0"/>
              <a:t> </a:t>
            </a:r>
            <a:r>
              <a:rPr lang="ru-RU" sz="2800" dirty="0" err="1" smtClean="0"/>
              <a:t>on</a:t>
            </a:r>
            <a:r>
              <a:rPr lang="ru-RU" sz="2800" dirty="0" smtClean="0"/>
              <a:t> </a:t>
            </a:r>
            <a:r>
              <a:rPr lang="ru-RU" sz="2800" dirty="0" err="1" smtClean="0"/>
              <a:t>the</a:t>
            </a:r>
            <a:r>
              <a:rPr lang="ru-RU" sz="2800" dirty="0" smtClean="0"/>
              <a:t> </a:t>
            </a:r>
            <a:r>
              <a:rPr lang="ru-RU" sz="2800" dirty="0" err="1" smtClean="0"/>
              <a:t>concept</a:t>
            </a:r>
            <a:r>
              <a:rPr lang="ru-RU" sz="2800" dirty="0" smtClean="0"/>
              <a:t> </a:t>
            </a:r>
            <a:r>
              <a:rPr lang="ru-RU" sz="2800" dirty="0" err="1" smtClean="0"/>
              <a:t>of</a:t>
            </a:r>
            <a:r>
              <a:rPr lang="ru-RU" sz="2800" dirty="0" smtClean="0"/>
              <a:t> </a:t>
            </a:r>
            <a:r>
              <a:rPr lang="ru-RU" sz="2800" b="1" dirty="0" smtClean="0"/>
              <a:t>"a </a:t>
            </a:r>
            <a:r>
              <a:rPr lang="ru-RU" sz="2800" b="1" dirty="0" err="1" smtClean="0"/>
              <a:t>system</a:t>
            </a:r>
            <a:r>
              <a:rPr lang="ru-RU" sz="2800" b="1" dirty="0" smtClean="0"/>
              <a:t> </a:t>
            </a:r>
            <a:r>
              <a:rPr lang="ru-RU" sz="2800" b="1" dirty="0" err="1" smtClean="0"/>
              <a:t>immersed</a:t>
            </a:r>
            <a:r>
              <a:rPr lang="ru-RU" sz="2800" b="1" dirty="0" smtClean="0"/>
              <a:t> </a:t>
            </a:r>
            <a:r>
              <a:rPr lang="ru-RU" sz="2800" b="1" dirty="0" err="1" smtClean="0"/>
              <a:t>in</a:t>
            </a:r>
            <a:r>
              <a:rPr lang="ru-RU" sz="2800" b="1" dirty="0" smtClean="0"/>
              <a:t> </a:t>
            </a:r>
            <a:r>
              <a:rPr lang="ru-RU" sz="2800" b="1" dirty="0" err="1" smtClean="0"/>
              <a:t>an</a:t>
            </a:r>
            <a:r>
              <a:rPr lang="ru-RU" sz="2800" b="1" dirty="0" smtClean="0"/>
              <a:t> </a:t>
            </a:r>
            <a:r>
              <a:rPr lang="ru-RU" sz="2800" b="1" dirty="0" err="1" smtClean="0"/>
              <a:t>environment</a:t>
            </a:r>
            <a:r>
              <a:rPr lang="ru-RU" sz="2800" b="1" dirty="0" smtClean="0"/>
              <a:t>" </a:t>
            </a:r>
            <a:r>
              <a:rPr lang="ru-RU" sz="2800" dirty="0" err="1" smtClean="0"/>
              <a:t>and</a:t>
            </a:r>
            <a:r>
              <a:rPr lang="ru-RU" sz="2800" dirty="0" smtClean="0"/>
              <a:t> </a:t>
            </a:r>
            <a:r>
              <a:rPr lang="ru-RU" sz="2800" dirty="0" err="1" smtClean="0"/>
              <a:t>exposed</a:t>
            </a:r>
            <a:r>
              <a:rPr lang="ru-RU" sz="2800" dirty="0" smtClean="0"/>
              <a:t> </a:t>
            </a:r>
            <a:r>
              <a:rPr lang="ru-RU" sz="2800" dirty="0" err="1" smtClean="0"/>
              <a:t>to</a:t>
            </a:r>
            <a:r>
              <a:rPr lang="ru-RU" sz="2800" dirty="0" smtClean="0"/>
              <a:t> </a:t>
            </a:r>
            <a:r>
              <a:rPr lang="ru-RU" sz="2800" dirty="0" err="1" smtClean="0"/>
              <a:t>its</a:t>
            </a:r>
            <a:r>
              <a:rPr lang="ru-RU" sz="2800" dirty="0" smtClean="0"/>
              <a:t> </a:t>
            </a:r>
            <a:r>
              <a:rPr lang="ru-RU" sz="2800" dirty="0" err="1" smtClean="0"/>
              <a:t>actions</a:t>
            </a:r>
            <a:r>
              <a:rPr lang="ru-RU" sz="2800" dirty="0" smtClean="0"/>
              <a:t>. </a:t>
            </a:r>
          </a:p>
          <a:p>
            <a:r>
              <a:rPr lang="ru-RU" sz="2800" b="1" dirty="0" err="1" smtClean="0"/>
              <a:t>Political</a:t>
            </a:r>
            <a:r>
              <a:rPr lang="ru-RU" sz="2800" b="1" dirty="0" smtClean="0"/>
              <a:t> </a:t>
            </a:r>
            <a:r>
              <a:rPr lang="ru-RU" sz="2800" b="1" dirty="0" err="1" smtClean="0"/>
              <a:t>system</a:t>
            </a:r>
            <a:r>
              <a:rPr lang="ru-RU" sz="2800" b="1" dirty="0" smtClean="0"/>
              <a:t> - </a:t>
            </a:r>
            <a:r>
              <a:rPr lang="ru-RU" sz="2800" dirty="0" smtClean="0"/>
              <a:t>"</a:t>
            </a:r>
            <a:r>
              <a:rPr lang="ru-RU" sz="2800" dirty="0" err="1" smtClean="0"/>
              <a:t>black</a:t>
            </a:r>
            <a:r>
              <a:rPr lang="ru-RU" sz="2800" dirty="0" smtClean="0"/>
              <a:t> </a:t>
            </a:r>
            <a:r>
              <a:rPr lang="ru-RU" sz="2800" dirty="0" err="1" smtClean="0"/>
              <a:t>box</a:t>
            </a:r>
            <a:r>
              <a:rPr lang="ru-RU" sz="2800" dirty="0" smtClean="0"/>
              <a:t>". </a:t>
            </a:r>
            <a:r>
              <a:rPr lang="ru-RU" sz="2800" dirty="0" err="1" smtClean="0"/>
              <a:t>Its</a:t>
            </a:r>
            <a:r>
              <a:rPr lang="ru-RU" sz="2800" dirty="0" smtClean="0"/>
              <a:t> </a:t>
            </a:r>
            <a:r>
              <a:rPr lang="ru-RU" sz="2800" dirty="0" err="1" smtClean="0"/>
              <a:t>relations</a:t>
            </a:r>
            <a:r>
              <a:rPr lang="ru-RU" sz="2800" dirty="0" smtClean="0"/>
              <a:t> </a:t>
            </a:r>
            <a:r>
              <a:rPr lang="ru-RU" sz="2800" dirty="0" err="1" smtClean="0"/>
              <a:t>with</a:t>
            </a:r>
            <a:r>
              <a:rPr lang="ru-RU" sz="2800" dirty="0" smtClean="0"/>
              <a:t> </a:t>
            </a:r>
            <a:r>
              <a:rPr lang="ru-RU" sz="2800" dirty="0" err="1" smtClean="0"/>
              <a:t>the</a:t>
            </a:r>
            <a:r>
              <a:rPr lang="ru-RU" sz="2800" dirty="0" smtClean="0"/>
              <a:t> </a:t>
            </a:r>
            <a:r>
              <a:rPr lang="ru-RU" sz="2800" dirty="0" err="1" smtClean="0"/>
              <a:t>environment</a:t>
            </a:r>
            <a:r>
              <a:rPr lang="ru-RU" sz="2800" dirty="0" smtClean="0"/>
              <a:t> </a:t>
            </a:r>
            <a:r>
              <a:rPr lang="ru-RU" sz="2800" dirty="0" err="1" smtClean="0"/>
              <a:t>are</a:t>
            </a:r>
            <a:r>
              <a:rPr lang="ru-RU" sz="2800" dirty="0" smtClean="0"/>
              <a:t> </a:t>
            </a:r>
            <a:r>
              <a:rPr lang="ru-RU" sz="2800" dirty="0" err="1" smtClean="0"/>
              <a:t>analyzed</a:t>
            </a:r>
            <a:r>
              <a:rPr lang="ru-RU" sz="2800" dirty="0" smtClean="0"/>
              <a:t> </a:t>
            </a:r>
            <a:r>
              <a:rPr lang="ru-RU" sz="2800" dirty="0" err="1" smtClean="0"/>
              <a:t>mainly</a:t>
            </a:r>
            <a:r>
              <a:rPr lang="ru-RU" sz="2800" dirty="0" smtClean="0"/>
              <a:t>, </a:t>
            </a:r>
            <a:r>
              <a:rPr lang="ru-RU" sz="2800" dirty="0" err="1" smtClean="0"/>
              <a:t>and</a:t>
            </a:r>
            <a:r>
              <a:rPr lang="ru-RU" sz="2800" dirty="0" smtClean="0"/>
              <a:t> </a:t>
            </a:r>
            <a:r>
              <a:rPr lang="ru-RU" sz="2800" dirty="0" err="1" smtClean="0"/>
              <a:t>the</a:t>
            </a:r>
            <a:r>
              <a:rPr lang="ru-RU" sz="2800" dirty="0" smtClean="0"/>
              <a:t> </a:t>
            </a:r>
            <a:r>
              <a:rPr lang="ru-RU" sz="2800" dirty="0" err="1" smtClean="0"/>
              <a:t>processes</a:t>
            </a:r>
            <a:r>
              <a:rPr lang="ru-RU" sz="2800" dirty="0" smtClean="0"/>
              <a:t> </a:t>
            </a:r>
            <a:r>
              <a:rPr lang="ru-RU" sz="2800" dirty="0" err="1" smtClean="0"/>
              <a:t>taking</a:t>
            </a:r>
            <a:r>
              <a:rPr lang="ru-RU" sz="2800" dirty="0" smtClean="0"/>
              <a:t> </a:t>
            </a:r>
            <a:r>
              <a:rPr lang="ru-RU" sz="2800" dirty="0" err="1" smtClean="0"/>
              <a:t>place</a:t>
            </a:r>
            <a:r>
              <a:rPr lang="ru-RU" sz="2800" dirty="0" smtClean="0"/>
              <a:t> </a:t>
            </a:r>
            <a:r>
              <a:rPr lang="ru-RU" sz="2800" dirty="0" err="1" smtClean="0"/>
              <a:t>inside</a:t>
            </a:r>
            <a:r>
              <a:rPr lang="ru-RU" sz="2800" dirty="0" smtClean="0"/>
              <a:t> </a:t>
            </a:r>
            <a:r>
              <a:rPr lang="ru-RU" sz="2800" dirty="0" err="1" smtClean="0"/>
              <a:t>it</a:t>
            </a:r>
            <a:r>
              <a:rPr lang="ru-RU" sz="2800" dirty="0" smtClean="0"/>
              <a:t> </a:t>
            </a:r>
            <a:r>
              <a:rPr lang="ru-RU" sz="2800" dirty="0" err="1" smtClean="0"/>
              <a:t>are</a:t>
            </a:r>
            <a:r>
              <a:rPr lang="ru-RU" sz="2800" dirty="0" smtClean="0"/>
              <a:t> </a:t>
            </a:r>
            <a:r>
              <a:rPr lang="ru-RU" sz="2800" dirty="0" err="1" smtClean="0"/>
              <a:t>ignored</a:t>
            </a:r>
            <a:r>
              <a:rPr lang="ru-RU" sz="2800" dirty="0" smtClean="0"/>
              <a:t>.</a:t>
            </a:r>
          </a:p>
          <a:p>
            <a:r>
              <a:rPr lang="ru-RU" sz="2800" dirty="0" err="1" smtClean="0"/>
              <a:t>This</a:t>
            </a:r>
            <a:r>
              <a:rPr lang="ru-RU" sz="2800" dirty="0" smtClean="0"/>
              <a:t> </a:t>
            </a:r>
            <a:r>
              <a:rPr lang="ru-RU" sz="2800" dirty="0" err="1" smtClean="0"/>
              <a:t>analysis</a:t>
            </a:r>
            <a:r>
              <a:rPr lang="ru-RU" sz="2800" dirty="0" smtClean="0"/>
              <a:t> </a:t>
            </a:r>
            <a:r>
              <a:rPr lang="ru-RU" sz="2800" dirty="0" err="1" smtClean="0"/>
              <a:t>assumes</a:t>
            </a:r>
            <a:r>
              <a:rPr lang="ru-RU" sz="2800" dirty="0" smtClean="0"/>
              <a:t> </a:t>
            </a:r>
            <a:r>
              <a:rPr lang="ru-RU" sz="2800" dirty="0" err="1" smtClean="0"/>
              <a:t>that</a:t>
            </a:r>
            <a:r>
              <a:rPr lang="ru-RU" sz="2800" dirty="0" smtClean="0"/>
              <a:t> </a:t>
            </a:r>
            <a:r>
              <a:rPr lang="ru-RU" sz="2800" dirty="0" err="1" smtClean="0"/>
              <a:t>the</a:t>
            </a:r>
            <a:r>
              <a:rPr lang="ru-RU" sz="2800" dirty="0" smtClean="0"/>
              <a:t> </a:t>
            </a:r>
            <a:r>
              <a:rPr lang="ru-RU" sz="2800" dirty="0" err="1" smtClean="0"/>
              <a:t>system</a:t>
            </a:r>
            <a:r>
              <a:rPr lang="ru-RU" sz="2800" dirty="0" smtClean="0"/>
              <a:t> </a:t>
            </a:r>
            <a:r>
              <a:rPr lang="ru-RU" sz="2800" dirty="0" err="1" smtClean="0"/>
              <a:t>must</a:t>
            </a:r>
            <a:r>
              <a:rPr lang="ru-RU" sz="2800" dirty="0" smtClean="0"/>
              <a:t> </a:t>
            </a:r>
            <a:r>
              <a:rPr lang="ru-RU" sz="2800" dirty="0" err="1" smtClean="0"/>
              <a:t>have</a:t>
            </a:r>
            <a:r>
              <a:rPr lang="ru-RU" sz="2800" dirty="0" smtClean="0"/>
              <a:t> </a:t>
            </a:r>
            <a:r>
              <a:rPr lang="ru-RU" sz="2800" dirty="0" err="1" smtClean="0"/>
              <a:t>the</a:t>
            </a:r>
            <a:r>
              <a:rPr lang="ru-RU" sz="2800" dirty="0" smtClean="0"/>
              <a:t> </a:t>
            </a:r>
            <a:r>
              <a:rPr lang="ru-RU" sz="2800" dirty="0" err="1" smtClean="0"/>
              <a:t>ability</a:t>
            </a:r>
            <a:r>
              <a:rPr lang="ru-RU" sz="2800" dirty="0" smtClean="0"/>
              <a:t> </a:t>
            </a:r>
            <a:r>
              <a:rPr lang="ru-RU" sz="2800" dirty="0" err="1" smtClean="0"/>
              <a:t>to</a:t>
            </a:r>
            <a:r>
              <a:rPr lang="ru-RU" sz="2800" dirty="0" smtClean="0"/>
              <a:t> </a:t>
            </a:r>
            <a:r>
              <a:rPr lang="ru-RU" sz="2800" dirty="0" err="1" smtClean="0"/>
              <a:t>respond</a:t>
            </a:r>
            <a:r>
              <a:rPr lang="ru-RU" sz="2800" dirty="0" smtClean="0"/>
              <a:t> </a:t>
            </a:r>
            <a:r>
              <a:rPr lang="ru-RU" sz="2800" dirty="0" err="1" smtClean="0"/>
              <a:t>in</a:t>
            </a:r>
            <a:r>
              <a:rPr lang="ru-RU" sz="2800" dirty="0" smtClean="0"/>
              <a:t> </a:t>
            </a:r>
            <a:r>
              <a:rPr lang="ru-RU" sz="2800" dirty="0" err="1" smtClean="0"/>
              <a:t>order</a:t>
            </a:r>
            <a:r>
              <a:rPr lang="ru-RU" sz="2800" dirty="0" smtClean="0"/>
              <a:t> </a:t>
            </a:r>
            <a:r>
              <a:rPr lang="ru-RU" sz="2800" dirty="0" err="1" smtClean="0"/>
              <a:t>to</a:t>
            </a:r>
            <a:r>
              <a:rPr lang="ru-RU" sz="2800" dirty="0" smtClean="0"/>
              <a:t> </a:t>
            </a:r>
            <a:r>
              <a:rPr lang="ru-RU" sz="2800" dirty="0" err="1" smtClean="0"/>
              <a:t>survive</a:t>
            </a:r>
            <a:r>
              <a:rPr lang="ru-RU" sz="2800" dirty="0" smtClean="0"/>
              <a:t>.</a:t>
            </a:r>
          </a:p>
          <a:p>
            <a:endParaRPr lang="ru-RU" dirty="0" smtClean="0"/>
          </a:p>
        </p:txBody>
      </p:sp>
    </p:spTree>
    <p:extLst>
      <p:ext uri="{BB962C8B-B14F-4D97-AF65-F5344CB8AC3E}">
        <p14:creationId xmlns:p14="http://schemas.microsoft.com/office/powerpoint/2010/main" val="38736883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93" name="Oval 21"/>
          <p:cNvSpPr>
            <a:spLocks noChangeArrowheads="1"/>
          </p:cNvSpPr>
          <p:nvPr/>
        </p:nvSpPr>
        <p:spPr bwMode="gray">
          <a:xfrm>
            <a:off x="3492500" y="2492375"/>
            <a:ext cx="2160588" cy="2160588"/>
          </a:xfrm>
          <a:prstGeom prst="ellipse">
            <a:avLst/>
          </a:prstGeom>
          <a:gradFill rotWithShape="1">
            <a:gsLst>
              <a:gs pos="0">
                <a:schemeClr val="accent1">
                  <a:alpha val="32001"/>
                </a:schemeClr>
              </a:gs>
              <a:gs pos="100000">
                <a:schemeClr val="accent1">
                  <a:gamma/>
                  <a:shade val="46275"/>
                  <a:invGamma/>
                </a:schemeClr>
              </a:gs>
            </a:gsLst>
            <a:lin ang="2700000" scaled="1"/>
          </a:gradFill>
          <a:ln w="38100" algn="ctr">
            <a:noFill/>
            <a:round/>
            <a:headEnd/>
            <a:tailEnd/>
          </a:ln>
          <a:effectLst/>
        </p:spPr>
        <p:txBody>
          <a:bodyPr wrap="none" anchor="ctr">
            <a:spAutoFit/>
          </a:bodyPr>
          <a:lstStyle/>
          <a:p>
            <a:pPr>
              <a:defRPr/>
            </a:pPr>
            <a:endParaRPr lang="ru-RU" sz="2400">
              <a:latin typeface="Times New Roman" pitchFamily="18" charset="0"/>
            </a:endParaRPr>
          </a:p>
        </p:txBody>
      </p:sp>
      <p:sp>
        <p:nvSpPr>
          <p:cNvPr id="28674" name="Rectangle 2"/>
          <p:cNvSpPr>
            <a:spLocks noGrp="1"/>
          </p:cNvSpPr>
          <p:nvPr>
            <p:ph type="title" idx="4294967295"/>
          </p:nvPr>
        </p:nvSpPr>
        <p:spPr>
          <a:xfrm>
            <a:off x="636588" y="704850"/>
            <a:ext cx="8507412" cy="1143000"/>
          </a:xfrm>
        </p:spPr>
        <p:txBody>
          <a:bodyPr>
            <a:normAutofit fontScale="90000"/>
          </a:bodyPr>
          <a:lstStyle/>
          <a:p>
            <a:r>
              <a:rPr lang="en-US" sz="4600" b="1" dirty="0" smtClean="0">
                <a:solidFill>
                  <a:srgbClr val="FF0000"/>
                </a:solidFill>
              </a:rPr>
              <a:t>The institutional model </a:t>
            </a:r>
            <a:r>
              <a:rPr lang="ru-RU" sz="4600" b="1" dirty="0" smtClean="0">
                <a:solidFill>
                  <a:srgbClr val="FF0000"/>
                </a:solidFill>
              </a:rPr>
              <a:t/>
            </a:r>
            <a:br>
              <a:rPr lang="ru-RU" sz="4600" b="1" dirty="0" smtClean="0">
                <a:solidFill>
                  <a:srgbClr val="FF0000"/>
                </a:solidFill>
              </a:rPr>
            </a:br>
            <a:r>
              <a:rPr lang="en-US" sz="4600" b="1" dirty="0" smtClean="0">
                <a:solidFill>
                  <a:srgbClr val="FF0000"/>
                </a:solidFill>
              </a:rPr>
              <a:t>the political system of </a:t>
            </a:r>
            <a:r>
              <a:rPr lang="en-US" sz="4600" b="1" dirty="0" err="1" smtClean="0">
                <a:solidFill>
                  <a:srgbClr val="FF0000"/>
                </a:solidFill>
              </a:rPr>
              <a:t>D.Easton</a:t>
            </a:r>
            <a:endParaRPr lang="ru-RU" sz="4600" b="1" dirty="0" smtClean="0">
              <a:solidFill>
                <a:srgbClr val="FF0000"/>
              </a:solidFill>
            </a:endParaRPr>
          </a:p>
        </p:txBody>
      </p:sp>
      <p:sp>
        <p:nvSpPr>
          <p:cNvPr id="28676" name="AutoShape 3"/>
          <p:cNvSpPr>
            <a:spLocks noChangeArrowheads="1"/>
          </p:cNvSpPr>
          <p:nvPr/>
        </p:nvSpPr>
        <p:spPr bwMode="gray">
          <a:xfrm>
            <a:off x="2916238" y="3284538"/>
            <a:ext cx="504825" cy="576262"/>
          </a:xfrm>
          <a:prstGeom prst="chevron">
            <a:avLst>
              <a:gd name="adj" fmla="val 52514"/>
            </a:avLst>
          </a:prstGeom>
          <a:solidFill>
            <a:schemeClr val="accent1"/>
          </a:solidFill>
          <a:ln w="0" algn="ctr">
            <a:noFill/>
            <a:miter lim="800000"/>
            <a:headEnd/>
            <a:tailEnd/>
          </a:ln>
        </p:spPr>
        <p:txBody>
          <a:bodyPr wrap="none" anchor="ctr"/>
          <a:lstStyle/>
          <a:p>
            <a:endParaRPr lang="ru-RU" sz="2400" b="1">
              <a:latin typeface="Times New Roman" pitchFamily="18" charset="0"/>
            </a:endParaRPr>
          </a:p>
        </p:txBody>
      </p:sp>
      <p:sp>
        <p:nvSpPr>
          <p:cNvPr id="28677" name="AutoShape 4"/>
          <p:cNvSpPr>
            <a:spLocks noChangeArrowheads="1"/>
          </p:cNvSpPr>
          <p:nvPr/>
        </p:nvSpPr>
        <p:spPr bwMode="gray">
          <a:xfrm>
            <a:off x="5737225" y="3270250"/>
            <a:ext cx="504825" cy="576263"/>
          </a:xfrm>
          <a:prstGeom prst="chevron">
            <a:avLst>
              <a:gd name="adj" fmla="val 52514"/>
            </a:avLst>
          </a:prstGeom>
          <a:solidFill>
            <a:srgbClr val="9900CC"/>
          </a:solidFill>
          <a:ln w="0" algn="ctr">
            <a:noFill/>
            <a:miter lim="800000"/>
            <a:headEnd/>
            <a:tailEnd/>
          </a:ln>
        </p:spPr>
        <p:txBody>
          <a:bodyPr wrap="none" anchor="ctr"/>
          <a:lstStyle/>
          <a:p>
            <a:endParaRPr lang="ru-RU" sz="2400" b="1">
              <a:latin typeface="Times New Roman" pitchFamily="18" charset="0"/>
            </a:endParaRPr>
          </a:p>
        </p:txBody>
      </p:sp>
      <p:grpSp>
        <p:nvGrpSpPr>
          <p:cNvPr id="28678" name="Group 25"/>
          <p:cNvGrpSpPr>
            <a:grpSpLocks/>
          </p:cNvGrpSpPr>
          <p:nvPr/>
        </p:nvGrpSpPr>
        <p:grpSpPr bwMode="auto">
          <a:xfrm>
            <a:off x="3754438" y="2746375"/>
            <a:ext cx="1636712" cy="1636713"/>
            <a:chOff x="4166" y="1706"/>
            <a:chExt cx="1252" cy="1252"/>
          </a:xfrm>
        </p:grpSpPr>
        <p:sp>
          <p:nvSpPr>
            <p:cNvPr id="28679" name="Oval 26"/>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w="9525" algn="ctr">
              <a:noFill/>
              <a:round/>
              <a:headEnd/>
              <a:tailEnd/>
            </a:ln>
          </p:spPr>
          <p:txBody>
            <a:bodyPr vert="eaVert" wrap="none" anchor="ctr"/>
            <a:lstStyle/>
            <a:p>
              <a:endParaRPr lang="ru-RU" sz="2400" b="1">
                <a:latin typeface="Times New Roman" pitchFamily="18" charset="0"/>
              </a:endParaRPr>
            </a:p>
          </p:txBody>
        </p:sp>
        <p:sp>
          <p:nvSpPr>
            <p:cNvPr id="28680" name="Oval 27"/>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w="9525" algn="ctr">
              <a:noFill/>
              <a:round/>
              <a:headEnd/>
              <a:tailEnd/>
            </a:ln>
          </p:spPr>
          <p:txBody>
            <a:bodyPr vert="eaVert" wrap="none" anchor="ctr"/>
            <a:lstStyle/>
            <a:p>
              <a:endParaRPr lang="ru-RU" sz="2400" b="1">
                <a:latin typeface="Times New Roman" pitchFamily="18" charset="0"/>
              </a:endParaRPr>
            </a:p>
          </p:txBody>
        </p:sp>
        <p:sp>
          <p:nvSpPr>
            <p:cNvPr id="28681" name="Oval 28"/>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w="9525" algn="ctr">
              <a:noFill/>
              <a:round/>
              <a:headEnd/>
              <a:tailEnd/>
            </a:ln>
          </p:spPr>
          <p:txBody>
            <a:bodyPr vert="eaVert" wrap="none" anchor="ctr"/>
            <a:lstStyle/>
            <a:p>
              <a:endParaRPr lang="ru-RU" sz="2400" b="1">
                <a:latin typeface="Times New Roman" pitchFamily="18" charset="0"/>
              </a:endParaRPr>
            </a:p>
          </p:txBody>
        </p:sp>
        <p:sp>
          <p:nvSpPr>
            <p:cNvPr id="28682" name="Oval 29"/>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w="9525" algn="ctr">
              <a:noFill/>
              <a:round/>
              <a:headEnd/>
              <a:tailEnd/>
            </a:ln>
          </p:spPr>
          <p:txBody>
            <a:bodyPr vert="eaVert" wrap="none" anchor="ctr"/>
            <a:lstStyle/>
            <a:p>
              <a:endParaRPr lang="ru-RU" sz="2400" b="1">
                <a:latin typeface="Times New Roman" pitchFamily="18" charset="0"/>
              </a:endParaRPr>
            </a:p>
          </p:txBody>
        </p:sp>
      </p:grpSp>
      <p:sp>
        <p:nvSpPr>
          <p:cNvPr id="182307" name="AutoShape 35"/>
          <p:cNvSpPr>
            <a:spLocks noChangeArrowheads="1"/>
          </p:cNvSpPr>
          <p:nvPr/>
        </p:nvSpPr>
        <p:spPr bwMode="gray">
          <a:xfrm>
            <a:off x="684213" y="2963863"/>
            <a:ext cx="2057400" cy="515937"/>
          </a:xfrm>
          <a:prstGeom prst="roundRect">
            <a:avLst>
              <a:gd name="adj" fmla="val 50000"/>
            </a:avLst>
          </a:prstGeom>
          <a:noFill/>
          <a:ln w="38100" algn="ctr">
            <a:solidFill>
              <a:schemeClr val="tx1"/>
            </a:solidFill>
            <a:round/>
            <a:headEnd/>
            <a:tailEnd/>
          </a:ln>
          <a:effectLst/>
        </p:spPr>
        <p:txBody>
          <a:bodyPr wrap="none" anchor="ctr"/>
          <a:lstStyle/>
          <a:p>
            <a:pPr algn="ctr" eaLnBrk="0" hangingPunct="0"/>
            <a:r>
              <a:rPr lang="ru-RU" b="1" dirty="0" err="1">
                <a:effectLst>
                  <a:outerShdw blurRad="38100" dist="38100" dir="2700000" algn="tl">
                    <a:srgbClr val="FFFFFF"/>
                  </a:outerShdw>
                </a:effectLst>
                <a:latin typeface="Verdana" pitchFamily="34" charset="0"/>
              </a:rPr>
              <a:t>requirements</a:t>
            </a:r>
            <a:endParaRPr lang="en-US" b="1" dirty="0">
              <a:effectLst>
                <a:outerShdw blurRad="38100" dist="38100" dir="2700000" algn="tl">
                  <a:srgbClr val="FFFFFF"/>
                </a:outerShdw>
              </a:effectLst>
              <a:latin typeface="Verdana" pitchFamily="34" charset="0"/>
            </a:endParaRPr>
          </a:p>
        </p:txBody>
      </p:sp>
      <p:sp>
        <p:nvSpPr>
          <p:cNvPr id="28684" name="Text Box 39"/>
          <p:cNvSpPr txBox="1">
            <a:spLocks noChangeArrowheads="1"/>
          </p:cNvSpPr>
          <p:nvPr/>
        </p:nvSpPr>
        <p:spPr bwMode="gray">
          <a:xfrm>
            <a:off x="3844925" y="3351213"/>
            <a:ext cx="1476375" cy="457200"/>
          </a:xfrm>
          <a:prstGeom prst="rect">
            <a:avLst/>
          </a:prstGeom>
          <a:noFill/>
          <a:ln w="9525" algn="ctr">
            <a:noFill/>
            <a:miter lim="800000"/>
            <a:headEnd/>
            <a:tailEnd/>
          </a:ln>
        </p:spPr>
        <p:txBody>
          <a:bodyPr wrap="none">
            <a:spAutoFit/>
          </a:bodyPr>
          <a:lstStyle/>
          <a:p>
            <a:pPr algn="ctr" eaLnBrk="0" hangingPunct="0"/>
            <a:r>
              <a:rPr lang="ru-RU" sz="2400" b="1">
                <a:solidFill>
                  <a:srgbClr val="000000"/>
                </a:solidFill>
              </a:rPr>
              <a:t>System</a:t>
            </a:r>
            <a:endParaRPr lang="en-US" sz="2400" b="1">
              <a:solidFill>
                <a:srgbClr val="000000"/>
              </a:solidFill>
            </a:endParaRPr>
          </a:p>
        </p:txBody>
      </p:sp>
      <p:sp>
        <p:nvSpPr>
          <p:cNvPr id="182313" name="AutoShape 41"/>
          <p:cNvSpPr>
            <a:spLocks noChangeArrowheads="1"/>
          </p:cNvSpPr>
          <p:nvPr/>
        </p:nvSpPr>
        <p:spPr bwMode="gray">
          <a:xfrm>
            <a:off x="684213" y="3624263"/>
            <a:ext cx="2057400" cy="515937"/>
          </a:xfrm>
          <a:prstGeom prst="roundRect">
            <a:avLst>
              <a:gd name="adj" fmla="val 50000"/>
            </a:avLst>
          </a:prstGeom>
          <a:noFill/>
          <a:ln w="38100" algn="ctr">
            <a:solidFill>
              <a:schemeClr val="tx1"/>
            </a:solidFill>
            <a:round/>
            <a:headEnd/>
            <a:tailEnd/>
          </a:ln>
          <a:effectLst/>
        </p:spPr>
        <p:txBody>
          <a:bodyPr wrap="none" anchor="ctr"/>
          <a:lstStyle/>
          <a:p>
            <a:pPr algn="ctr" eaLnBrk="0" hangingPunct="0"/>
            <a:r>
              <a:rPr lang="ru-RU" sz="2400" b="1">
                <a:effectLst>
                  <a:outerShdw blurRad="38100" dist="38100" dir="2700000" algn="tl">
                    <a:srgbClr val="FFFFFF"/>
                  </a:outerShdw>
                </a:effectLst>
                <a:latin typeface="Verdana" pitchFamily="34" charset="0"/>
              </a:rPr>
              <a:t>support</a:t>
            </a:r>
            <a:endParaRPr lang="en-US" sz="2400" b="1">
              <a:effectLst>
                <a:outerShdw blurRad="38100" dist="38100" dir="2700000" algn="tl">
                  <a:srgbClr val="FFFFFF"/>
                </a:outerShdw>
              </a:effectLst>
              <a:latin typeface="Verdana" pitchFamily="34" charset="0"/>
            </a:endParaRPr>
          </a:p>
        </p:txBody>
      </p:sp>
      <p:sp>
        <p:nvSpPr>
          <p:cNvPr id="182314" name="AutoShape 42"/>
          <p:cNvSpPr>
            <a:spLocks noChangeArrowheads="1"/>
          </p:cNvSpPr>
          <p:nvPr/>
        </p:nvSpPr>
        <p:spPr bwMode="gray">
          <a:xfrm>
            <a:off x="6300788" y="2987675"/>
            <a:ext cx="2057400" cy="515938"/>
          </a:xfrm>
          <a:prstGeom prst="roundRect">
            <a:avLst>
              <a:gd name="adj" fmla="val 50000"/>
            </a:avLst>
          </a:prstGeom>
          <a:noFill/>
          <a:ln w="38100" algn="ctr">
            <a:solidFill>
              <a:schemeClr val="tx1"/>
            </a:solidFill>
            <a:round/>
            <a:headEnd/>
            <a:tailEnd/>
          </a:ln>
          <a:effectLst/>
        </p:spPr>
        <p:txBody>
          <a:bodyPr wrap="none" anchor="ctr"/>
          <a:lstStyle/>
          <a:p>
            <a:pPr algn="ctr" eaLnBrk="0" hangingPunct="0"/>
            <a:r>
              <a:rPr lang="ru-RU" sz="2400" b="1">
                <a:effectLst>
                  <a:outerShdw blurRad="38100" dist="38100" dir="2700000" algn="tl">
                    <a:srgbClr val="FFFFFF"/>
                  </a:outerShdw>
                </a:effectLst>
                <a:latin typeface="Verdana" pitchFamily="34" charset="0"/>
              </a:rPr>
              <a:t>decisions</a:t>
            </a:r>
            <a:endParaRPr lang="en-US" sz="2400" b="1">
              <a:effectLst>
                <a:outerShdw blurRad="38100" dist="38100" dir="2700000" algn="tl">
                  <a:srgbClr val="FFFFFF"/>
                </a:outerShdw>
              </a:effectLst>
              <a:latin typeface="Verdana" pitchFamily="34" charset="0"/>
            </a:endParaRPr>
          </a:p>
        </p:txBody>
      </p:sp>
      <p:sp>
        <p:nvSpPr>
          <p:cNvPr id="182315" name="AutoShape 43"/>
          <p:cNvSpPr>
            <a:spLocks noChangeArrowheads="1"/>
          </p:cNvSpPr>
          <p:nvPr/>
        </p:nvSpPr>
        <p:spPr bwMode="gray">
          <a:xfrm>
            <a:off x="6300788" y="3648075"/>
            <a:ext cx="2057400" cy="515938"/>
          </a:xfrm>
          <a:prstGeom prst="roundRect">
            <a:avLst>
              <a:gd name="adj" fmla="val 50000"/>
            </a:avLst>
          </a:prstGeom>
          <a:noFill/>
          <a:ln w="38100" algn="ctr">
            <a:solidFill>
              <a:schemeClr val="tx1"/>
            </a:solidFill>
            <a:round/>
            <a:headEnd/>
            <a:tailEnd/>
          </a:ln>
          <a:effectLst/>
        </p:spPr>
        <p:txBody>
          <a:bodyPr wrap="none" anchor="ctr"/>
          <a:lstStyle/>
          <a:p>
            <a:pPr algn="ctr" eaLnBrk="0" hangingPunct="0"/>
            <a:r>
              <a:rPr lang="ru-RU" sz="2400" b="1">
                <a:effectLst>
                  <a:outerShdw blurRad="38100" dist="38100" dir="2700000" algn="tl">
                    <a:srgbClr val="FFFFFF"/>
                  </a:outerShdw>
                </a:effectLst>
                <a:latin typeface="Verdana" pitchFamily="34" charset="0"/>
              </a:rPr>
              <a:t>actions</a:t>
            </a:r>
            <a:endParaRPr lang="en-US" sz="2400" b="1">
              <a:effectLst>
                <a:outerShdw blurRad="38100" dist="38100" dir="2700000" algn="tl">
                  <a:srgbClr val="FFFFFF"/>
                </a:outerShdw>
              </a:effectLst>
              <a:latin typeface="Verdana" pitchFamily="34" charset="0"/>
            </a:endParaRPr>
          </a:p>
        </p:txBody>
      </p:sp>
      <p:sp>
        <p:nvSpPr>
          <p:cNvPr id="28688" name="Text Box 44"/>
          <p:cNvSpPr txBox="1">
            <a:spLocks noChangeArrowheads="1"/>
          </p:cNvSpPr>
          <p:nvPr/>
        </p:nvSpPr>
        <p:spPr bwMode="gray">
          <a:xfrm>
            <a:off x="2195513" y="2205038"/>
            <a:ext cx="1727200" cy="457200"/>
          </a:xfrm>
          <a:prstGeom prst="rect">
            <a:avLst/>
          </a:prstGeom>
          <a:noFill/>
          <a:ln w="9525" algn="ctr">
            <a:noFill/>
            <a:miter lim="800000"/>
            <a:headEnd/>
            <a:tailEnd/>
          </a:ln>
        </p:spPr>
        <p:txBody>
          <a:bodyPr>
            <a:spAutoFit/>
          </a:bodyPr>
          <a:lstStyle/>
          <a:p>
            <a:pPr algn="ctr"/>
            <a:r>
              <a:rPr lang="ru-RU" sz="2400" b="1">
                <a:solidFill>
                  <a:srgbClr val="009999"/>
                </a:solidFill>
              </a:rPr>
              <a:t>entrance</a:t>
            </a:r>
            <a:endParaRPr lang="en-US" sz="2400" b="1">
              <a:solidFill>
                <a:srgbClr val="009999"/>
              </a:solidFill>
            </a:endParaRPr>
          </a:p>
        </p:txBody>
      </p:sp>
      <p:sp>
        <p:nvSpPr>
          <p:cNvPr id="28689" name="Text Box 45"/>
          <p:cNvSpPr txBox="1">
            <a:spLocks noChangeArrowheads="1"/>
          </p:cNvSpPr>
          <p:nvPr/>
        </p:nvSpPr>
        <p:spPr bwMode="gray">
          <a:xfrm>
            <a:off x="5076825" y="2219325"/>
            <a:ext cx="1727200" cy="457200"/>
          </a:xfrm>
          <a:prstGeom prst="rect">
            <a:avLst/>
          </a:prstGeom>
          <a:noFill/>
          <a:ln w="9525" algn="ctr">
            <a:noFill/>
            <a:miter lim="800000"/>
            <a:headEnd/>
            <a:tailEnd/>
          </a:ln>
        </p:spPr>
        <p:txBody>
          <a:bodyPr>
            <a:spAutoFit/>
          </a:bodyPr>
          <a:lstStyle/>
          <a:p>
            <a:pPr algn="ctr"/>
            <a:r>
              <a:rPr lang="ru-RU" sz="2400" b="1">
                <a:solidFill>
                  <a:srgbClr val="6600CC"/>
                </a:solidFill>
              </a:rPr>
              <a:t>exit</a:t>
            </a:r>
            <a:endParaRPr lang="en-US" sz="2400" b="1">
              <a:solidFill>
                <a:srgbClr val="6600CC"/>
              </a:solidFill>
            </a:endParaRPr>
          </a:p>
        </p:txBody>
      </p:sp>
    </p:spTree>
    <p:extLst>
      <p:ext uri="{BB962C8B-B14F-4D97-AF65-F5344CB8AC3E}">
        <p14:creationId xmlns:p14="http://schemas.microsoft.com/office/powerpoint/2010/main" val="3144539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ChangeArrowheads="1"/>
          </p:cNvSpPr>
          <p:nvPr/>
        </p:nvSpPr>
        <p:spPr bwMode="auto">
          <a:xfrm>
            <a:off x="1794580" y="1483405"/>
            <a:ext cx="2862262" cy="641350"/>
          </a:xfrm>
          <a:prstGeom prst="rect">
            <a:avLst/>
          </a:prstGeom>
          <a:noFill/>
          <a:ln w="9525">
            <a:noFill/>
            <a:miter lim="800000"/>
            <a:headEnd/>
            <a:tailEnd/>
          </a:ln>
        </p:spPr>
        <p:txBody>
          <a:bodyPr wrap="none">
            <a:spAutoFit/>
          </a:bodyPr>
          <a:lstStyle/>
          <a:p>
            <a:r>
              <a:rPr lang="ru-RU" sz="3600" b="1" dirty="0" err="1">
                <a:solidFill>
                  <a:srgbClr val="FF0000"/>
                </a:solidFill>
              </a:rPr>
              <a:t>requirements</a:t>
            </a:r>
            <a:endParaRPr lang="ru-RU" sz="3600" b="1" dirty="0">
              <a:solidFill>
                <a:srgbClr val="FF0000"/>
              </a:solidFill>
            </a:endParaRPr>
          </a:p>
        </p:txBody>
      </p:sp>
      <p:sp>
        <p:nvSpPr>
          <p:cNvPr id="33797" name="Rectangle 5"/>
          <p:cNvSpPr>
            <a:spLocks noChangeArrowheads="1"/>
          </p:cNvSpPr>
          <p:nvPr/>
        </p:nvSpPr>
        <p:spPr bwMode="auto">
          <a:xfrm>
            <a:off x="1692275" y="788988"/>
            <a:ext cx="3227388" cy="701675"/>
          </a:xfrm>
          <a:prstGeom prst="rect">
            <a:avLst/>
          </a:prstGeom>
          <a:noFill/>
          <a:ln w="9525">
            <a:noFill/>
            <a:miter lim="800000"/>
            <a:headEnd/>
            <a:tailEnd/>
          </a:ln>
        </p:spPr>
        <p:txBody>
          <a:bodyPr wrap="none">
            <a:spAutoFit/>
          </a:bodyPr>
          <a:lstStyle/>
          <a:p>
            <a:r>
              <a:rPr lang="ru-RU" sz="2000" b="1"/>
              <a:t>At the entrance: Political </a:t>
            </a:r>
          </a:p>
          <a:p>
            <a:r>
              <a:rPr lang="ru-RU" sz="2000" b="1"/>
              <a:t>the system receives</a:t>
            </a:r>
          </a:p>
        </p:txBody>
      </p:sp>
      <p:sp>
        <p:nvSpPr>
          <p:cNvPr id="173069" name="AutoShape 13"/>
          <p:cNvSpPr>
            <a:spLocks noChangeAspect="1" noChangeArrowheads="1"/>
          </p:cNvSpPr>
          <p:nvPr/>
        </p:nvSpPr>
        <p:spPr bwMode="gray">
          <a:xfrm>
            <a:off x="4932363" y="1411288"/>
            <a:ext cx="1589087" cy="579437"/>
          </a:xfrm>
          <a:prstGeom prst="rightArrow">
            <a:avLst>
              <a:gd name="adj1" fmla="val 35167"/>
              <a:gd name="adj2" fmla="val 111057"/>
            </a:avLst>
          </a:prstGeom>
          <a:gradFill rotWithShape="1">
            <a:gsLst>
              <a:gs pos="0">
                <a:schemeClr val="bg2">
                  <a:gamma/>
                  <a:shade val="89020"/>
                  <a:invGamma/>
                  <a:alpha val="0"/>
                </a:schemeClr>
              </a:gs>
              <a:gs pos="100000">
                <a:schemeClr val="bg2"/>
              </a:gs>
            </a:gsLst>
            <a:lin ang="0" scaled="1"/>
          </a:gradFill>
          <a:ln w="0" algn="ctr">
            <a:noFill/>
            <a:miter lim="800000"/>
            <a:headEnd/>
            <a:tailEnd/>
          </a:ln>
          <a:effectLst/>
        </p:spPr>
        <p:txBody>
          <a:bodyPr wrap="none" anchor="ctr"/>
          <a:lstStyle/>
          <a:p>
            <a:endParaRPr lang="ru-RU" sz="2000" b="1">
              <a:latin typeface="Times New Roman" pitchFamily="18" charset="0"/>
            </a:endParaRPr>
          </a:p>
        </p:txBody>
      </p:sp>
      <p:sp>
        <p:nvSpPr>
          <p:cNvPr id="33805" name="Rectangle 14"/>
          <p:cNvSpPr>
            <a:spLocks noChangeArrowheads="1"/>
          </p:cNvSpPr>
          <p:nvPr/>
        </p:nvSpPr>
        <p:spPr bwMode="auto">
          <a:xfrm>
            <a:off x="4932363" y="1193800"/>
            <a:ext cx="798512" cy="396875"/>
          </a:xfrm>
          <a:prstGeom prst="rect">
            <a:avLst/>
          </a:prstGeom>
          <a:noFill/>
          <a:ln w="9525">
            <a:noFill/>
            <a:miter lim="800000"/>
            <a:headEnd/>
            <a:tailEnd/>
          </a:ln>
        </p:spPr>
        <p:txBody>
          <a:bodyPr wrap="none">
            <a:spAutoFit/>
          </a:bodyPr>
          <a:lstStyle/>
          <a:p>
            <a:r>
              <a:rPr lang="ru-RU" sz="2000" b="1">
                <a:solidFill>
                  <a:schemeClr val="bg2"/>
                </a:solidFill>
              </a:rPr>
              <a:t>entrance</a:t>
            </a:r>
          </a:p>
        </p:txBody>
      </p:sp>
      <p:sp>
        <p:nvSpPr>
          <p:cNvPr id="33806" name="Rectangle 15"/>
          <p:cNvSpPr>
            <a:spLocks noChangeArrowheads="1"/>
          </p:cNvSpPr>
          <p:nvPr/>
        </p:nvSpPr>
        <p:spPr bwMode="auto">
          <a:xfrm>
            <a:off x="6799263" y="1847850"/>
            <a:ext cx="1584325" cy="396875"/>
          </a:xfrm>
          <a:prstGeom prst="rect">
            <a:avLst/>
          </a:prstGeom>
          <a:noFill/>
          <a:ln w="9525">
            <a:noFill/>
            <a:miter lim="800000"/>
            <a:headEnd/>
            <a:tailEnd/>
          </a:ln>
        </p:spPr>
        <p:txBody>
          <a:bodyPr>
            <a:spAutoFit/>
          </a:bodyPr>
          <a:lstStyle/>
          <a:p>
            <a:pPr algn="ctr"/>
            <a:r>
              <a:rPr lang="ru-RU" sz="2000" b="1">
                <a:solidFill>
                  <a:schemeClr val="bg2"/>
                </a:solidFill>
              </a:rPr>
              <a:t>system</a:t>
            </a:r>
          </a:p>
        </p:txBody>
      </p:sp>
      <p:sp>
        <p:nvSpPr>
          <p:cNvPr id="33807" name="AutoShape 12"/>
          <p:cNvSpPr>
            <a:spLocks noChangeArrowheads="1"/>
          </p:cNvSpPr>
          <p:nvPr/>
        </p:nvSpPr>
        <p:spPr bwMode="auto">
          <a:xfrm>
            <a:off x="6581775" y="908050"/>
            <a:ext cx="2017713" cy="2306638"/>
          </a:xfrm>
          <a:prstGeom prst="roundRect">
            <a:avLst>
              <a:gd name="adj" fmla="val 16667"/>
            </a:avLst>
          </a:prstGeom>
          <a:gradFill rotWithShape="1">
            <a:gsLst>
              <a:gs pos="0">
                <a:srgbClr val="EAEAEA"/>
              </a:gs>
              <a:gs pos="100000">
                <a:srgbClr val="FFFFFF"/>
              </a:gs>
            </a:gsLst>
            <a:lin ang="0" scaled="1"/>
          </a:gradFill>
          <a:ln w="38100">
            <a:solidFill>
              <a:schemeClr val="folHlink"/>
            </a:solidFill>
            <a:round/>
            <a:headEnd/>
            <a:tailEnd/>
          </a:ln>
        </p:spPr>
        <p:txBody>
          <a:bodyPr wrap="none" anchor="ctr"/>
          <a:lstStyle/>
          <a:p>
            <a:pPr algn="ctr" eaLnBrk="0" hangingPunct="0"/>
            <a:endParaRPr lang="ru-RU">
              <a:latin typeface="Verdana" pitchFamily="34" charset="0"/>
            </a:endParaRPr>
          </a:p>
        </p:txBody>
      </p:sp>
      <p:sp>
        <p:nvSpPr>
          <p:cNvPr id="33808" name="AutoShape 12"/>
          <p:cNvSpPr>
            <a:spLocks noChangeArrowheads="1"/>
          </p:cNvSpPr>
          <p:nvPr/>
        </p:nvSpPr>
        <p:spPr bwMode="auto">
          <a:xfrm>
            <a:off x="6581775" y="908050"/>
            <a:ext cx="2017713" cy="2306638"/>
          </a:xfrm>
          <a:prstGeom prst="roundRect">
            <a:avLst>
              <a:gd name="adj" fmla="val 16667"/>
            </a:avLst>
          </a:prstGeom>
          <a:gradFill rotWithShape="1">
            <a:gsLst>
              <a:gs pos="0">
                <a:srgbClr val="EAEAEA"/>
              </a:gs>
              <a:gs pos="100000">
                <a:srgbClr val="FFFFFF"/>
              </a:gs>
            </a:gsLst>
            <a:lin ang="0" scaled="1"/>
          </a:gradFill>
          <a:ln w="38100">
            <a:solidFill>
              <a:schemeClr val="folHlink"/>
            </a:solidFill>
            <a:round/>
            <a:headEnd/>
            <a:tailEnd/>
          </a:ln>
        </p:spPr>
        <p:txBody>
          <a:bodyPr wrap="none" anchor="ctr"/>
          <a:lstStyle/>
          <a:p>
            <a:pPr algn="ctr" eaLnBrk="0" hangingPunct="0"/>
            <a:endParaRPr lang="ru-RU" sz="2400" b="1">
              <a:solidFill>
                <a:schemeClr val="bg2"/>
              </a:solidFill>
            </a:endParaRPr>
          </a:p>
        </p:txBody>
      </p:sp>
      <p:sp>
        <p:nvSpPr>
          <p:cNvPr id="2" name="AutoShape 13"/>
          <p:cNvSpPr>
            <a:spLocks noChangeAspect="1" noChangeArrowheads="1"/>
          </p:cNvSpPr>
          <p:nvPr/>
        </p:nvSpPr>
        <p:spPr bwMode="gray">
          <a:xfrm>
            <a:off x="4932363" y="1411288"/>
            <a:ext cx="1589087" cy="579437"/>
          </a:xfrm>
          <a:prstGeom prst="rightArrow">
            <a:avLst>
              <a:gd name="adj1" fmla="val 35167"/>
              <a:gd name="adj2" fmla="val 111057"/>
            </a:avLst>
          </a:prstGeom>
          <a:gradFill rotWithShape="1">
            <a:gsLst>
              <a:gs pos="0">
                <a:schemeClr val="bg2">
                  <a:gamma/>
                  <a:shade val="89020"/>
                  <a:invGamma/>
                  <a:alpha val="0"/>
                </a:schemeClr>
              </a:gs>
              <a:gs pos="100000">
                <a:schemeClr val="bg2"/>
              </a:gs>
            </a:gsLst>
            <a:lin ang="0" scaled="1"/>
          </a:gradFill>
          <a:ln w="0" algn="ctr">
            <a:noFill/>
            <a:miter lim="800000"/>
            <a:headEnd/>
            <a:tailEnd/>
          </a:ln>
          <a:effectLst/>
        </p:spPr>
        <p:txBody>
          <a:bodyPr wrap="none" anchor="ctr"/>
          <a:lstStyle/>
          <a:p>
            <a:pPr>
              <a:defRPr/>
            </a:pPr>
            <a:endParaRPr lang="ru-RU" sz="2400">
              <a:latin typeface="Times New Roman" pitchFamily="18" charset="0"/>
            </a:endParaRPr>
          </a:p>
        </p:txBody>
      </p:sp>
      <p:sp>
        <p:nvSpPr>
          <p:cNvPr id="33810" name="Rectangle 14"/>
          <p:cNvSpPr>
            <a:spLocks noChangeArrowheads="1"/>
          </p:cNvSpPr>
          <p:nvPr/>
        </p:nvSpPr>
        <p:spPr bwMode="auto">
          <a:xfrm>
            <a:off x="4932363" y="1193800"/>
            <a:ext cx="674687" cy="336550"/>
          </a:xfrm>
          <a:prstGeom prst="rect">
            <a:avLst/>
          </a:prstGeom>
          <a:noFill/>
          <a:ln w="9525">
            <a:noFill/>
            <a:miter lim="800000"/>
            <a:headEnd/>
            <a:tailEnd/>
          </a:ln>
        </p:spPr>
        <p:txBody>
          <a:bodyPr wrap="none">
            <a:spAutoFit/>
          </a:bodyPr>
          <a:lstStyle/>
          <a:p>
            <a:r>
              <a:rPr lang="ru-RU" sz="1600" b="1">
                <a:solidFill>
                  <a:schemeClr val="bg2"/>
                </a:solidFill>
              </a:rPr>
              <a:t>entrance</a:t>
            </a:r>
          </a:p>
        </p:txBody>
      </p:sp>
      <p:sp>
        <p:nvSpPr>
          <p:cNvPr id="33812" name="Rectangle 15"/>
          <p:cNvSpPr>
            <a:spLocks noChangeArrowheads="1"/>
          </p:cNvSpPr>
          <p:nvPr/>
        </p:nvSpPr>
        <p:spPr bwMode="auto">
          <a:xfrm>
            <a:off x="6804025" y="1773238"/>
            <a:ext cx="1584325" cy="457200"/>
          </a:xfrm>
          <a:prstGeom prst="rect">
            <a:avLst/>
          </a:prstGeom>
          <a:noFill/>
          <a:ln w="9525">
            <a:noFill/>
            <a:miter lim="800000"/>
            <a:headEnd/>
            <a:tailEnd/>
          </a:ln>
        </p:spPr>
        <p:txBody>
          <a:bodyPr>
            <a:spAutoFit/>
          </a:bodyPr>
          <a:lstStyle/>
          <a:p>
            <a:pPr algn="ctr"/>
            <a:r>
              <a:rPr lang="ru-RU" sz="2400" b="1">
                <a:solidFill>
                  <a:srgbClr val="FF0000"/>
                </a:solidFill>
              </a:rPr>
              <a:t>system</a:t>
            </a:r>
          </a:p>
        </p:txBody>
      </p:sp>
      <p:sp>
        <p:nvSpPr>
          <p:cNvPr id="33814" name="Rectangle 3"/>
          <p:cNvSpPr>
            <a:spLocks noChangeArrowheads="1"/>
          </p:cNvSpPr>
          <p:nvPr/>
        </p:nvSpPr>
        <p:spPr bwMode="auto">
          <a:xfrm>
            <a:off x="901700" y="2197100"/>
            <a:ext cx="7772400" cy="4114800"/>
          </a:xfrm>
          <a:prstGeom prst="rect">
            <a:avLst/>
          </a:prstGeom>
          <a:noFill/>
          <a:ln w="9525">
            <a:noFill/>
            <a:miter lim="800000"/>
            <a:headEnd/>
            <a:tailEnd/>
          </a:ln>
        </p:spPr>
        <p:txBody>
          <a:bodyPr/>
          <a:lstStyle/>
          <a:p>
            <a:pPr marL="273050" indent="-273050">
              <a:spcBef>
                <a:spcPct val="20000"/>
              </a:spcBef>
              <a:buClr>
                <a:srgbClr val="0BD0D9"/>
              </a:buClr>
              <a:buSzPct val="95000"/>
              <a:buFont typeface="Wingdings 2" pitchFamily="18" charset="2"/>
              <a:buNone/>
            </a:pPr>
            <a:r>
              <a:rPr lang="ru-RU" sz="2600">
                <a:latin typeface="Constantia" pitchFamily="18" charset="0"/>
              </a:rPr>
              <a:t>    </a:t>
            </a:r>
          </a:p>
        </p:txBody>
      </p:sp>
      <p:sp>
        <p:nvSpPr>
          <p:cNvPr id="33816" name="Rectangle 14"/>
          <p:cNvSpPr>
            <a:spLocks noChangeArrowheads="1"/>
          </p:cNvSpPr>
          <p:nvPr/>
        </p:nvSpPr>
        <p:spPr bwMode="auto">
          <a:xfrm>
            <a:off x="5148263" y="1411288"/>
            <a:ext cx="674687" cy="336550"/>
          </a:xfrm>
          <a:prstGeom prst="rect">
            <a:avLst/>
          </a:prstGeom>
          <a:noFill/>
          <a:ln w="9525">
            <a:noFill/>
            <a:miter lim="800000"/>
            <a:headEnd/>
            <a:tailEnd/>
          </a:ln>
        </p:spPr>
        <p:txBody>
          <a:bodyPr wrap="none">
            <a:spAutoFit/>
          </a:bodyPr>
          <a:lstStyle/>
          <a:p>
            <a:r>
              <a:rPr lang="ru-RU" sz="1600" b="1">
                <a:solidFill>
                  <a:schemeClr val="bg2"/>
                </a:solidFill>
              </a:rPr>
              <a:t>entrance</a:t>
            </a:r>
          </a:p>
        </p:txBody>
      </p:sp>
      <p:sp>
        <p:nvSpPr>
          <p:cNvPr id="33817" name="AutoShape 25"/>
          <p:cNvSpPr>
            <a:spLocks noChangeArrowheads="1"/>
          </p:cNvSpPr>
          <p:nvPr/>
        </p:nvSpPr>
        <p:spPr bwMode="auto">
          <a:xfrm>
            <a:off x="5292725" y="1557338"/>
            <a:ext cx="1152525" cy="649287"/>
          </a:xfrm>
          <a:prstGeom prst="rightArrow">
            <a:avLst>
              <a:gd name="adj1" fmla="val 50000"/>
              <a:gd name="adj2" fmla="val 44377"/>
            </a:avLst>
          </a:prstGeom>
          <a:solidFill>
            <a:srgbClr val="99CC00"/>
          </a:solidFill>
          <a:ln w="9525">
            <a:solidFill>
              <a:schemeClr val="tx1"/>
            </a:solidFill>
            <a:miter lim="800000"/>
            <a:headEnd/>
            <a:tailEnd/>
          </a:ln>
          <a:effectLst/>
        </p:spPr>
        <p:txBody>
          <a:bodyPr wrap="none" anchor="ctr"/>
          <a:lstStyle/>
          <a:p>
            <a:endParaRPr lang="ru-RU"/>
          </a:p>
        </p:txBody>
      </p:sp>
      <p:sp>
        <p:nvSpPr>
          <p:cNvPr id="33818" name="Rectangle 26"/>
          <p:cNvSpPr>
            <a:spLocks noChangeArrowheads="1"/>
          </p:cNvSpPr>
          <p:nvPr/>
        </p:nvSpPr>
        <p:spPr bwMode="auto">
          <a:xfrm>
            <a:off x="179388" y="2133600"/>
            <a:ext cx="6048375" cy="2282825"/>
          </a:xfrm>
          <a:prstGeom prst="rect">
            <a:avLst/>
          </a:prstGeom>
          <a:noFill/>
          <a:ln w="9525">
            <a:noFill/>
            <a:miter lim="800000"/>
            <a:headEnd/>
            <a:tailEnd/>
          </a:ln>
          <a:effectLst/>
        </p:spPr>
        <p:txBody>
          <a:bodyPr>
            <a:spAutoFit/>
          </a:bodyPr>
          <a:lstStyle/>
          <a:p>
            <a:r>
              <a:rPr lang="ru-RU" sz="2400" b="1"/>
              <a:t>this is an expression of opinion that, </a:t>
            </a:r>
          </a:p>
          <a:p>
            <a:r>
              <a:rPr lang="ru-RU" sz="2400" b="1"/>
              <a:t>to allow authorized persons to do so </a:t>
            </a:r>
          </a:p>
          <a:p>
            <a:r>
              <a:rPr lang="ru-RU" sz="2400" b="1"/>
              <a:t>(the president, government, deputies, etc.) made or did not make a voluntary distribution in relation to some object </a:t>
            </a:r>
          </a:p>
        </p:txBody>
      </p:sp>
      <p:sp>
        <p:nvSpPr>
          <p:cNvPr id="33819" name="Rectangle 3"/>
          <p:cNvSpPr>
            <a:spLocks noChangeArrowheads="1"/>
          </p:cNvSpPr>
          <p:nvPr/>
        </p:nvSpPr>
        <p:spPr bwMode="auto">
          <a:xfrm>
            <a:off x="685800" y="1981200"/>
            <a:ext cx="7772400" cy="4114800"/>
          </a:xfrm>
          <a:prstGeom prst="rect">
            <a:avLst/>
          </a:prstGeom>
          <a:noFill/>
          <a:ln w="9525">
            <a:noFill/>
            <a:miter lim="800000"/>
            <a:headEnd/>
            <a:tailEnd/>
          </a:ln>
        </p:spPr>
        <p:txBody>
          <a:bodyPr/>
          <a:lstStyle/>
          <a:p>
            <a:pPr marL="273050" indent="-273050">
              <a:spcBef>
                <a:spcPct val="20000"/>
              </a:spcBef>
              <a:buClr>
                <a:srgbClr val="0BD0D9"/>
              </a:buClr>
              <a:buSzPct val="95000"/>
              <a:buFont typeface="Wingdings 2" pitchFamily="18" charset="2"/>
              <a:buNone/>
            </a:pPr>
            <a:r>
              <a:rPr lang="ru-RU" b="1">
                <a:latin typeface="Constantia" pitchFamily="18" charset="0"/>
              </a:rPr>
              <a:t>    </a:t>
            </a:r>
          </a:p>
        </p:txBody>
      </p:sp>
      <p:sp>
        <p:nvSpPr>
          <p:cNvPr id="33820" name="Rectangle 7"/>
          <p:cNvSpPr>
            <a:spLocks noChangeArrowheads="1"/>
          </p:cNvSpPr>
          <p:nvPr/>
        </p:nvSpPr>
        <p:spPr bwMode="auto">
          <a:xfrm>
            <a:off x="3905527" y="4133850"/>
            <a:ext cx="2034625" cy="366713"/>
          </a:xfrm>
          <a:prstGeom prst="rect">
            <a:avLst/>
          </a:prstGeom>
          <a:noFill/>
          <a:ln w="9525">
            <a:noFill/>
            <a:miter lim="800000"/>
            <a:headEnd/>
            <a:tailEnd/>
          </a:ln>
        </p:spPr>
        <p:txBody>
          <a:bodyPr wrap="square">
            <a:spAutoFit/>
          </a:bodyPr>
          <a:lstStyle/>
          <a:p>
            <a:r>
              <a:rPr lang="ru-RU" b="1" dirty="0" err="1"/>
              <a:t>For</a:t>
            </a:r>
            <a:r>
              <a:rPr lang="ru-RU" b="1" dirty="0"/>
              <a:t> </a:t>
            </a:r>
            <a:r>
              <a:rPr lang="ru-RU" b="1" dirty="0" err="1"/>
              <a:t>example</a:t>
            </a:r>
            <a:r>
              <a:rPr lang="ru-RU" b="1" dirty="0"/>
              <a:t>,</a:t>
            </a:r>
          </a:p>
        </p:txBody>
      </p:sp>
      <p:sp>
        <p:nvSpPr>
          <p:cNvPr id="33821" name="Rectangle 8"/>
          <p:cNvSpPr>
            <a:spLocks noChangeArrowheads="1"/>
          </p:cNvSpPr>
          <p:nvPr/>
        </p:nvSpPr>
        <p:spPr bwMode="auto">
          <a:xfrm>
            <a:off x="3035300" y="4725988"/>
            <a:ext cx="5229225" cy="366712"/>
          </a:xfrm>
          <a:prstGeom prst="rect">
            <a:avLst/>
          </a:prstGeom>
          <a:noFill/>
          <a:ln w="9525">
            <a:noFill/>
            <a:miter lim="800000"/>
            <a:headEnd/>
            <a:tailEnd/>
          </a:ln>
        </p:spPr>
        <p:txBody>
          <a:bodyPr wrap="none">
            <a:spAutoFit/>
          </a:bodyPr>
          <a:lstStyle/>
          <a:p>
            <a:r>
              <a:rPr lang="ru-RU" b="1"/>
              <a:t>increase the minimum wage</a:t>
            </a:r>
          </a:p>
        </p:txBody>
      </p:sp>
      <p:sp>
        <p:nvSpPr>
          <p:cNvPr id="33822" name="Rectangle 9"/>
          <p:cNvSpPr>
            <a:spLocks noChangeArrowheads="1"/>
          </p:cNvSpPr>
          <p:nvPr/>
        </p:nvSpPr>
        <p:spPr bwMode="auto">
          <a:xfrm>
            <a:off x="3049588" y="5078413"/>
            <a:ext cx="5384800" cy="366712"/>
          </a:xfrm>
          <a:prstGeom prst="rect">
            <a:avLst/>
          </a:prstGeom>
          <a:noFill/>
          <a:ln w="9525">
            <a:noFill/>
            <a:miter lim="800000"/>
            <a:headEnd/>
            <a:tailEnd/>
          </a:ln>
        </p:spPr>
        <p:txBody>
          <a:bodyPr wrap="none">
            <a:spAutoFit/>
          </a:bodyPr>
          <a:lstStyle/>
          <a:p>
            <a:r>
              <a:rPr lang="ru-RU" b="1"/>
              <a:t>appropriations for medical services</a:t>
            </a:r>
          </a:p>
        </p:txBody>
      </p:sp>
      <p:sp>
        <p:nvSpPr>
          <p:cNvPr id="33823" name="Rectangle 10"/>
          <p:cNvSpPr>
            <a:spLocks noChangeArrowheads="1"/>
          </p:cNvSpPr>
          <p:nvPr/>
        </p:nvSpPr>
        <p:spPr bwMode="auto">
          <a:xfrm>
            <a:off x="3030538" y="5475288"/>
            <a:ext cx="3368675" cy="366712"/>
          </a:xfrm>
          <a:prstGeom prst="rect">
            <a:avLst/>
          </a:prstGeom>
          <a:noFill/>
          <a:ln w="9525">
            <a:noFill/>
            <a:miter lim="800000"/>
            <a:headEnd/>
            <a:tailEnd/>
          </a:ln>
        </p:spPr>
        <p:txBody>
          <a:bodyPr wrap="none">
            <a:spAutoFit/>
          </a:bodyPr>
          <a:lstStyle/>
          <a:p>
            <a:r>
              <a:rPr lang="ru-RU" b="1"/>
              <a:t>adopt a particular law</a:t>
            </a:r>
          </a:p>
        </p:txBody>
      </p:sp>
      <p:grpSp>
        <p:nvGrpSpPr>
          <p:cNvPr id="33824" name="Group 16"/>
          <p:cNvGrpSpPr>
            <a:grpSpLocks/>
          </p:cNvGrpSpPr>
          <p:nvPr/>
        </p:nvGrpSpPr>
        <p:grpSpPr bwMode="auto">
          <a:xfrm>
            <a:off x="2776538" y="4819650"/>
            <a:ext cx="182562" cy="182563"/>
            <a:chOff x="1239" y="1515"/>
            <a:chExt cx="115" cy="115"/>
          </a:xfrm>
        </p:grpSpPr>
        <p:sp>
          <p:nvSpPr>
            <p:cNvPr id="33825" name="AutoShape 17"/>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wrap="none" anchor="ctr"/>
            <a:lstStyle/>
            <a:p>
              <a:endParaRPr lang="ru-RU" b="1">
                <a:latin typeface="Times New Roman" pitchFamily="18" charset="0"/>
              </a:endParaRPr>
            </a:p>
          </p:txBody>
        </p:sp>
        <p:sp>
          <p:nvSpPr>
            <p:cNvPr id="33826" name="AutoShape 18"/>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wrap="none" anchor="ctr"/>
            <a:lstStyle/>
            <a:p>
              <a:endParaRPr lang="ru-RU" b="1">
                <a:latin typeface="Times New Roman" pitchFamily="18" charset="0"/>
              </a:endParaRPr>
            </a:p>
          </p:txBody>
        </p:sp>
      </p:grpSp>
      <p:grpSp>
        <p:nvGrpSpPr>
          <p:cNvPr id="33827" name="Group 19"/>
          <p:cNvGrpSpPr>
            <a:grpSpLocks/>
          </p:cNvGrpSpPr>
          <p:nvPr/>
        </p:nvGrpSpPr>
        <p:grpSpPr bwMode="auto">
          <a:xfrm>
            <a:off x="2771775" y="5184775"/>
            <a:ext cx="182563" cy="182563"/>
            <a:chOff x="1239" y="1515"/>
            <a:chExt cx="115" cy="115"/>
          </a:xfrm>
        </p:grpSpPr>
        <p:sp>
          <p:nvSpPr>
            <p:cNvPr id="33828" name="AutoShape 20"/>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wrap="none" anchor="ctr"/>
            <a:lstStyle/>
            <a:p>
              <a:endParaRPr lang="ru-RU" b="1">
                <a:latin typeface="Times New Roman" pitchFamily="18" charset="0"/>
              </a:endParaRPr>
            </a:p>
          </p:txBody>
        </p:sp>
        <p:sp>
          <p:nvSpPr>
            <p:cNvPr id="33829" name="AutoShape 21"/>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wrap="none" anchor="ctr"/>
            <a:lstStyle/>
            <a:p>
              <a:endParaRPr lang="ru-RU" b="1">
                <a:latin typeface="Times New Roman" pitchFamily="18" charset="0"/>
              </a:endParaRPr>
            </a:p>
          </p:txBody>
        </p:sp>
      </p:grpSp>
      <p:grpSp>
        <p:nvGrpSpPr>
          <p:cNvPr id="33830" name="Group 22"/>
          <p:cNvGrpSpPr>
            <a:grpSpLocks/>
          </p:cNvGrpSpPr>
          <p:nvPr/>
        </p:nvGrpSpPr>
        <p:grpSpPr bwMode="auto">
          <a:xfrm>
            <a:off x="2776538" y="5518150"/>
            <a:ext cx="182562" cy="182563"/>
            <a:chOff x="1239" y="1515"/>
            <a:chExt cx="115" cy="115"/>
          </a:xfrm>
        </p:grpSpPr>
        <p:sp>
          <p:nvSpPr>
            <p:cNvPr id="33831" name="AutoShape 23"/>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wrap="none" anchor="ctr"/>
            <a:lstStyle/>
            <a:p>
              <a:endParaRPr lang="ru-RU" b="1">
                <a:latin typeface="Times New Roman" pitchFamily="18" charset="0"/>
              </a:endParaRPr>
            </a:p>
          </p:txBody>
        </p:sp>
        <p:sp>
          <p:nvSpPr>
            <p:cNvPr id="33832" name="AutoShape 24"/>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wrap="none" anchor="ctr"/>
            <a:lstStyle/>
            <a:p>
              <a:endParaRPr lang="ru-RU" b="1">
                <a:latin typeface="Times New Roman" pitchFamily="18" charset="0"/>
              </a:endParaRPr>
            </a:p>
          </p:txBody>
        </p:sp>
      </p:grpSp>
      <p:sp>
        <p:nvSpPr>
          <p:cNvPr id="33833" name="Rectangle 6"/>
          <p:cNvSpPr>
            <a:spLocks noChangeArrowheads="1"/>
          </p:cNvSpPr>
          <p:nvPr/>
        </p:nvSpPr>
        <p:spPr bwMode="auto">
          <a:xfrm>
            <a:off x="5085063" y="1089123"/>
            <a:ext cx="920750" cy="457200"/>
          </a:xfrm>
          <a:prstGeom prst="rect">
            <a:avLst/>
          </a:prstGeom>
          <a:noFill/>
          <a:ln w="9525">
            <a:noFill/>
            <a:miter lim="800000"/>
            <a:headEnd/>
            <a:tailEnd/>
          </a:ln>
        </p:spPr>
        <p:txBody>
          <a:bodyPr wrap="none">
            <a:spAutoFit/>
          </a:bodyPr>
          <a:lstStyle/>
          <a:p>
            <a:r>
              <a:rPr lang="ru-RU" sz="2400" b="1" dirty="0" err="1">
                <a:solidFill>
                  <a:srgbClr val="666633"/>
                </a:solidFill>
              </a:rPr>
              <a:t>entrance</a:t>
            </a:r>
            <a:endParaRPr lang="ru-RU" sz="2400" b="1" dirty="0">
              <a:solidFill>
                <a:srgbClr val="666633"/>
              </a:solidFill>
            </a:endParaRPr>
          </a:p>
        </p:txBody>
      </p:sp>
    </p:spTree>
    <p:extLst>
      <p:ext uri="{BB962C8B-B14F-4D97-AF65-F5344CB8AC3E}">
        <p14:creationId xmlns:p14="http://schemas.microsoft.com/office/powerpoint/2010/main" val="1107027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7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8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38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8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38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38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82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38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382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82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383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38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p:bldP spid="33797" grpId="0"/>
      <p:bldP spid="33812" grpId="0"/>
      <p:bldP spid="33817" grpId="0" animBg="1"/>
      <p:bldP spid="33818" grpId="0"/>
      <p:bldP spid="33820" grpId="0"/>
      <p:bldP spid="33821" grpId="0"/>
      <p:bldP spid="33822" grpId="0"/>
      <p:bldP spid="33823" grpId="0"/>
      <p:bldP spid="3383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5" name="AutoShape 2"/>
          <p:cNvSpPr>
            <a:spLocks noChangeArrowheads="1"/>
          </p:cNvSpPr>
          <p:nvPr/>
        </p:nvSpPr>
        <p:spPr bwMode="gray">
          <a:xfrm rot="10800000">
            <a:off x="3419475" y="4437063"/>
            <a:ext cx="2286000" cy="1368425"/>
          </a:xfrm>
          <a:prstGeom prst="upArrow">
            <a:avLst>
              <a:gd name="adj1" fmla="val 78306"/>
              <a:gd name="adj2" fmla="val 48213"/>
            </a:avLst>
          </a:prstGeom>
          <a:gradFill rotWithShape="1">
            <a:gsLst>
              <a:gs pos="0">
                <a:srgbClr val="99CC00"/>
              </a:gs>
              <a:gs pos="100000">
                <a:srgbClr val="FFFFFF"/>
              </a:gs>
            </a:gsLst>
            <a:lin ang="5400000" scaled="1"/>
          </a:gradFill>
          <a:ln w="9525">
            <a:noFill/>
            <a:miter lim="800000"/>
            <a:headEnd/>
            <a:tailEnd/>
          </a:ln>
        </p:spPr>
        <p:txBody>
          <a:bodyPr rot="10800000" wrap="none" anchor="ctr"/>
          <a:lstStyle/>
          <a:p>
            <a:endParaRPr lang="ru-RU" sz="2000" b="1">
              <a:latin typeface="Times New Roman" pitchFamily="18" charset="0"/>
            </a:endParaRPr>
          </a:p>
        </p:txBody>
      </p:sp>
      <p:sp>
        <p:nvSpPr>
          <p:cNvPr id="29700" name="Text Box 5"/>
          <p:cNvSpPr txBox="1">
            <a:spLocks noChangeArrowheads="1"/>
          </p:cNvSpPr>
          <p:nvPr/>
        </p:nvSpPr>
        <p:spPr bwMode="auto">
          <a:xfrm>
            <a:off x="0" y="2836863"/>
            <a:ext cx="2484438" cy="3749675"/>
          </a:xfrm>
          <a:prstGeom prst="rect">
            <a:avLst/>
          </a:prstGeom>
          <a:noFill/>
          <a:ln w="9525">
            <a:noFill/>
            <a:miter lim="800000"/>
            <a:headEnd/>
            <a:tailEnd/>
          </a:ln>
        </p:spPr>
        <p:txBody>
          <a:bodyPr>
            <a:spAutoFit/>
          </a:bodyPr>
          <a:lstStyle/>
          <a:p>
            <a:pPr algn="ctr" eaLnBrk="0" hangingPunct="0"/>
            <a:r>
              <a:rPr lang="ru-RU" sz="2000" b="1">
                <a:solidFill>
                  <a:srgbClr val="FF0000"/>
                </a:solidFill>
              </a:rPr>
              <a:t>Structural regulation</a:t>
            </a:r>
          </a:p>
          <a:p>
            <a:pPr algn="ctr" eaLnBrk="0" hangingPunct="0"/>
            <a:r>
              <a:rPr lang="ru-RU" sz="2000" b="1"/>
              <a:t>It consists of access to the political system through certain structures – "doors" guarded by "gatekeepers".</a:t>
            </a:r>
            <a:endParaRPr lang="en-US" sz="2000" b="1"/>
          </a:p>
        </p:txBody>
      </p:sp>
      <p:sp>
        <p:nvSpPr>
          <p:cNvPr id="196614" name="Freeform 6"/>
          <p:cNvSpPr>
            <a:spLocks/>
          </p:cNvSpPr>
          <p:nvPr/>
        </p:nvSpPr>
        <p:spPr bwMode="gray">
          <a:xfrm rot="-1646326">
            <a:off x="5435600" y="2565400"/>
            <a:ext cx="831850" cy="10255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1"/>
              </a:gs>
              <a:gs pos="100000">
                <a:schemeClr val="accent1">
                  <a:gamma/>
                  <a:tint val="31765"/>
                  <a:invGamma/>
                </a:schemeClr>
              </a:gs>
            </a:gsLst>
            <a:lin ang="0" scaled="1"/>
          </a:gradFill>
          <a:ln w="0">
            <a:noFill/>
            <a:prstDash val="solid"/>
            <a:round/>
            <a:headEnd/>
            <a:tailEnd/>
          </a:ln>
        </p:spPr>
        <p:txBody>
          <a:bodyPr/>
          <a:lstStyle/>
          <a:p>
            <a:endParaRPr lang="ru-RU" sz="2000" b="1">
              <a:latin typeface="Times New Roman" pitchFamily="18" charset="0"/>
            </a:endParaRPr>
          </a:p>
        </p:txBody>
      </p:sp>
      <p:sp>
        <p:nvSpPr>
          <p:cNvPr id="196616" name="Freeform 8"/>
          <p:cNvSpPr>
            <a:spLocks/>
          </p:cNvSpPr>
          <p:nvPr/>
        </p:nvSpPr>
        <p:spPr bwMode="gray">
          <a:xfrm rot="1004888" flipH="1">
            <a:off x="2771775" y="2563813"/>
            <a:ext cx="831850" cy="1081087"/>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1"/>
              </a:gs>
              <a:gs pos="100000">
                <a:schemeClr val="accent1">
                  <a:gamma/>
                  <a:tint val="31765"/>
                  <a:invGamma/>
                </a:schemeClr>
              </a:gs>
            </a:gsLst>
            <a:lin ang="0" scaled="1"/>
          </a:gradFill>
          <a:ln w="0">
            <a:noFill/>
            <a:prstDash val="solid"/>
            <a:round/>
            <a:headEnd/>
            <a:tailEnd/>
          </a:ln>
        </p:spPr>
        <p:txBody>
          <a:bodyPr/>
          <a:lstStyle/>
          <a:p>
            <a:endParaRPr lang="ru-RU" sz="2000" b="1">
              <a:latin typeface="Times New Roman" pitchFamily="18" charset="0"/>
            </a:endParaRPr>
          </a:p>
        </p:txBody>
      </p:sp>
      <p:grpSp>
        <p:nvGrpSpPr>
          <p:cNvPr id="29703" name="Group 9"/>
          <p:cNvGrpSpPr>
            <a:grpSpLocks/>
          </p:cNvGrpSpPr>
          <p:nvPr/>
        </p:nvGrpSpPr>
        <p:grpSpPr bwMode="auto">
          <a:xfrm>
            <a:off x="3086100" y="3284538"/>
            <a:ext cx="2998788" cy="1601787"/>
            <a:chOff x="1997" y="1314"/>
            <a:chExt cx="1889" cy="1009"/>
          </a:xfrm>
        </p:grpSpPr>
        <p:grpSp>
          <p:nvGrpSpPr>
            <p:cNvPr id="29704" name="Group 10"/>
            <p:cNvGrpSpPr>
              <a:grpSpLocks/>
            </p:cNvGrpSpPr>
            <p:nvPr/>
          </p:nvGrpSpPr>
          <p:grpSpPr bwMode="auto">
            <a:xfrm>
              <a:off x="1997" y="1404"/>
              <a:ext cx="1889" cy="919"/>
              <a:chOff x="1973" y="1027"/>
              <a:chExt cx="1926" cy="937"/>
            </a:xfrm>
          </p:grpSpPr>
          <p:sp>
            <p:nvSpPr>
              <p:cNvPr id="196619" name="Oval 11"/>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endParaRPr lang="ru-RU" sz="2000" b="1">
                  <a:latin typeface="Times New Roman" pitchFamily="18" charset="0"/>
                </a:endParaRPr>
              </a:p>
            </p:txBody>
          </p:sp>
          <p:sp>
            <p:nvSpPr>
              <p:cNvPr id="196620" name="Oval 12"/>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endParaRPr lang="ru-RU" sz="2000" b="1">
                  <a:latin typeface="Times New Roman" pitchFamily="18" charset="0"/>
                </a:endParaRPr>
              </a:p>
            </p:txBody>
          </p:sp>
        </p:grpSp>
        <p:sp>
          <p:nvSpPr>
            <p:cNvPr id="196621" name="Oval 13"/>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endParaRPr lang="ru-RU" sz="2000" b="1">
                <a:latin typeface="Times New Roman" pitchFamily="18" charset="0"/>
              </a:endParaRPr>
            </a:p>
          </p:txBody>
        </p:sp>
        <p:sp>
          <p:nvSpPr>
            <p:cNvPr id="196622" name="Oval 14"/>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endParaRPr lang="ru-RU" sz="2000" b="1">
                <a:latin typeface="Times New Roman" pitchFamily="18" charset="0"/>
              </a:endParaRPr>
            </a:p>
          </p:txBody>
        </p:sp>
        <p:sp>
          <p:nvSpPr>
            <p:cNvPr id="196623" name="Oval 15"/>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endParaRPr lang="ru-RU" sz="2000" b="1">
                <a:latin typeface="Times New Roman" pitchFamily="18" charset="0"/>
              </a:endParaRPr>
            </a:p>
          </p:txBody>
        </p:sp>
        <p:sp>
          <p:nvSpPr>
            <p:cNvPr id="196624" name="Oval 16"/>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endParaRPr lang="ru-RU" sz="2000" b="1">
                <a:latin typeface="Times New Roman" pitchFamily="18" charset="0"/>
              </a:endParaRPr>
            </a:p>
          </p:txBody>
        </p:sp>
      </p:grpSp>
      <p:sp>
        <p:nvSpPr>
          <p:cNvPr id="29711" name="Text Box 17"/>
          <p:cNvSpPr txBox="1">
            <a:spLocks noChangeArrowheads="1"/>
          </p:cNvSpPr>
          <p:nvPr/>
        </p:nvSpPr>
        <p:spPr bwMode="auto">
          <a:xfrm>
            <a:off x="3529013" y="3562350"/>
            <a:ext cx="2189162" cy="701675"/>
          </a:xfrm>
          <a:prstGeom prst="rect">
            <a:avLst/>
          </a:prstGeom>
          <a:noFill/>
          <a:ln w="9525" algn="ctr">
            <a:noFill/>
            <a:miter lim="800000"/>
            <a:headEnd/>
            <a:tailEnd/>
          </a:ln>
        </p:spPr>
        <p:txBody>
          <a:bodyPr wrap="none">
            <a:spAutoFit/>
          </a:bodyPr>
          <a:lstStyle/>
          <a:p>
            <a:pPr algn="ctr" eaLnBrk="0" hangingPunct="0"/>
            <a:r>
              <a:rPr lang="ru-RU" sz="2000" b="1"/>
              <a:t>Regulation </a:t>
            </a:r>
          </a:p>
          <a:p>
            <a:pPr algn="ctr" eaLnBrk="0" hangingPunct="0"/>
            <a:r>
              <a:rPr lang="ru-RU" sz="2000" b="1"/>
              <a:t>requirements</a:t>
            </a:r>
            <a:endParaRPr lang="en-US" sz="2000" b="1"/>
          </a:p>
        </p:txBody>
      </p:sp>
      <p:sp>
        <p:nvSpPr>
          <p:cNvPr id="29712" name="Text Box 18"/>
          <p:cNvSpPr txBox="1">
            <a:spLocks noChangeArrowheads="1"/>
          </p:cNvSpPr>
          <p:nvPr/>
        </p:nvSpPr>
        <p:spPr bwMode="auto">
          <a:xfrm>
            <a:off x="6156325" y="2773363"/>
            <a:ext cx="2808288" cy="3749675"/>
          </a:xfrm>
          <a:prstGeom prst="rect">
            <a:avLst/>
          </a:prstGeom>
          <a:noFill/>
          <a:ln w="9525">
            <a:noFill/>
            <a:miter lim="800000"/>
            <a:headEnd/>
            <a:tailEnd/>
          </a:ln>
        </p:spPr>
        <p:txBody>
          <a:bodyPr>
            <a:spAutoFit/>
          </a:bodyPr>
          <a:lstStyle/>
          <a:p>
            <a:pPr algn="ctr" eaLnBrk="0" hangingPunct="0"/>
            <a:r>
              <a:rPr lang="ru-RU" sz="2000" b="1">
                <a:solidFill>
                  <a:srgbClr val="FF0000"/>
                </a:solidFill>
              </a:rPr>
              <a:t>Cultural regulation</a:t>
            </a:r>
            <a:r>
              <a:rPr lang="ru-RU" sz="2000" b="1">
                <a:solidFill>
                  <a:srgbClr val="000000"/>
                </a:solidFill>
              </a:rPr>
              <a:t> it is based on cultural norms that do not allow or restrict certain requirements, such as prohibiting the use of violence in politics</a:t>
            </a:r>
          </a:p>
        </p:txBody>
      </p:sp>
      <p:sp>
        <p:nvSpPr>
          <p:cNvPr id="29713" name="Rectangle 20"/>
          <p:cNvSpPr>
            <a:spLocks noChangeArrowheads="1"/>
          </p:cNvSpPr>
          <p:nvPr/>
        </p:nvSpPr>
        <p:spPr bwMode="auto">
          <a:xfrm>
            <a:off x="911225" y="300038"/>
            <a:ext cx="7283450" cy="1006475"/>
          </a:xfrm>
          <a:prstGeom prst="rect">
            <a:avLst/>
          </a:prstGeom>
          <a:noFill/>
          <a:ln w="9525">
            <a:noFill/>
            <a:miter lim="800000"/>
            <a:headEnd/>
            <a:tailEnd/>
          </a:ln>
        </p:spPr>
        <p:txBody>
          <a:bodyPr wrap="none">
            <a:spAutoFit/>
          </a:bodyPr>
          <a:lstStyle/>
          <a:p>
            <a:pPr algn="ctr"/>
            <a:r>
              <a:rPr lang="ru-RU" sz="2000" b="1"/>
              <a:t>A large number or complexity of requirements can </a:t>
            </a:r>
          </a:p>
          <a:p>
            <a:pPr algn="ctr"/>
            <a:r>
              <a:rPr lang="ru-RU" sz="2000" b="1"/>
              <a:t>overload a system that is unable to </a:t>
            </a:r>
            <a:endParaRPr lang="en-US" sz="2000" b="1"/>
          </a:p>
          <a:p>
            <a:pPr algn="ctr"/>
            <a:r>
              <a:rPr lang="ru-RU" sz="2000" b="1"/>
              <a:t>run them, so it adjusts them.</a:t>
            </a:r>
          </a:p>
        </p:txBody>
      </p:sp>
      <p:sp>
        <p:nvSpPr>
          <p:cNvPr id="29714" name="AutoShape 0"/>
          <p:cNvSpPr>
            <a:spLocks noChangeArrowheads="1"/>
          </p:cNvSpPr>
          <p:nvPr/>
        </p:nvSpPr>
        <p:spPr bwMode="auto">
          <a:xfrm>
            <a:off x="3492500" y="5849938"/>
            <a:ext cx="2089150" cy="1008062"/>
          </a:xfrm>
          <a:prstGeom prst="roundRect">
            <a:avLst>
              <a:gd name="adj" fmla="val 16667"/>
            </a:avLst>
          </a:prstGeom>
          <a:gradFill rotWithShape="1">
            <a:gsLst>
              <a:gs pos="0">
                <a:srgbClr val="FFFFFF"/>
              </a:gs>
              <a:gs pos="100000">
                <a:srgbClr val="CCFFCC"/>
              </a:gs>
            </a:gsLst>
            <a:lin ang="0" scaled="1"/>
          </a:gradFill>
          <a:ln w="38100">
            <a:solidFill>
              <a:schemeClr val="accent1"/>
            </a:solidFill>
            <a:round/>
            <a:headEnd/>
            <a:tailEnd/>
          </a:ln>
        </p:spPr>
        <p:txBody>
          <a:bodyPr wrap="none" anchor="ctr"/>
          <a:lstStyle/>
          <a:p>
            <a:pPr algn="ctr" eaLnBrk="0" hangingPunct="0"/>
            <a:endParaRPr lang="ru-RU" sz="2000" b="1">
              <a:latin typeface="Verdana" pitchFamily="34" charset="0"/>
            </a:endParaRPr>
          </a:p>
        </p:txBody>
      </p:sp>
      <p:sp>
        <p:nvSpPr>
          <p:cNvPr id="530435" name="AutoShape 3"/>
          <p:cNvSpPr>
            <a:spLocks noChangeArrowheads="1"/>
          </p:cNvSpPr>
          <p:nvPr/>
        </p:nvSpPr>
        <p:spPr bwMode="auto">
          <a:xfrm rot="10800000">
            <a:off x="2411413" y="1341438"/>
            <a:ext cx="1655762" cy="938212"/>
          </a:xfrm>
          <a:prstGeom prst="roundRect">
            <a:avLst>
              <a:gd name="adj" fmla="val 16667"/>
            </a:avLst>
          </a:prstGeom>
          <a:gradFill rotWithShape="1">
            <a:gsLst>
              <a:gs pos="0">
                <a:schemeClr val="hlink"/>
              </a:gs>
              <a:gs pos="100000">
                <a:schemeClr val="hlink">
                  <a:gamma/>
                  <a:tint val="0"/>
                  <a:invGamma/>
                </a:schemeClr>
              </a:gs>
            </a:gsLst>
            <a:lin ang="0" scaled="1"/>
          </a:gradFill>
          <a:ln w="38100">
            <a:solidFill>
              <a:srgbClr val="CCCCFF"/>
            </a:solidFill>
            <a:round/>
            <a:headEnd/>
            <a:tailEnd/>
          </a:ln>
          <a:effectLst/>
        </p:spPr>
        <p:txBody>
          <a:bodyPr rot="10800000" wrap="none" anchor="ctr"/>
          <a:lstStyle/>
          <a:p>
            <a:pPr algn="ctr" eaLnBrk="0" hangingPunct="0"/>
            <a:endParaRPr lang="ru-RU" sz="2000" b="1">
              <a:latin typeface="Verdana" pitchFamily="34" charset="0"/>
            </a:endParaRPr>
          </a:p>
        </p:txBody>
      </p:sp>
      <p:sp>
        <p:nvSpPr>
          <p:cNvPr id="530439" name="AutoShape 7"/>
          <p:cNvSpPr>
            <a:spLocks noChangeArrowheads="1"/>
          </p:cNvSpPr>
          <p:nvPr/>
        </p:nvSpPr>
        <p:spPr bwMode="auto">
          <a:xfrm>
            <a:off x="5076825" y="1341438"/>
            <a:ext cx="1800225" cy="938212"/>
          </a:xfrm>
          <a:prstGeom prst="roundRect">
            <a:avLst>
              <a:gd name="adj" fmla="val 16667"/>
            </a:avLst>
          </a:prstGeom>
          <a:gradFill rotWithShape="1">
            <a:gsLst>
              <a:gs pos="0">
                <a:schemeClr val="hlink"/>
              </a:gs>
              <a:gs pos="100000">
                <a:schemeClr val="hlink">
                  <a:gamma/>
                  <a:tint val="0"/>
                  <a:invGamma/>
                </a:schemeClr>
              </a:gs>
            </a:gsLst>
            <a:lin ang="0" scaled="1"/>
          </a:gradFill>
          <a:ln w="38100">
            <a:solidFill>
              <a:srgbClr val="CCCCFF"/>
            </a:solidFill>
            <a:round/>
            <a:headEnd/>
            <a:tailEnd/>
          </a:ln>
          <a:effectLst/>
        </p:spPr>
        <p:txBody>
          <a:bodyPr wrap="none" anchor="ctr"/>
          <a:lstStyle/>
          <a:p>
            <a:pPr algn="ctr" eaLnBrk="0" hangingPunct="0"/>
            <a:endParaRPr lang="ru-RU" sz="2000" b="1">
              <a:latin typeface="Verdana" pitchFamily="34" charset="0"/>
            </a:endParaRPr>
          </a:p>
        </p:txBody>
      </p:sp>
      <p:sp>
        <p:nvSpPr>
          <p:cNvPr id="29718" name="Rectangle 4"/>
          <p:cNvSpPr>
            <a:spLocks noChangeArrowheads="1"/>
          </p:cNvSpPr>
          <p:nvPr/>
        </p:nvSpPr>
        <p:spPr bwMode="auto">
          <a:xfrm>
            <a:off x="5076825" y="1628775"/>
            <a:ext cx="1792288" cy="396875"/>
          </a:xfrm>
          <a:prstGeom prst="rect">
            <a:avLst/>
          </a:prstGeom>
          <a:noFill/>
          <a:ln w="9525">
            <a:noFill/>
            <a:miter lim="800000"/>
            <a:headEnd/>
            <a:tailEnd/>
          </a:ln>
        </p:spPr>
        <p:txBody>
          <a:bodyPr>
            <a:spAutoFit/>
          </a:bodyPr>
          <a:lstStyle/>
          <a:p>
            <a:pPr algn="ctr"/>
            <a:r>
              <a:rPr lang="ru-RU" sz="2000" b="1">
                <a:solidFill>
                  <a:srgbClr val="003366"/>
                </a:solidFill>
              </a:rPr>
              <a:t>Requirements</a:t>
            </a:r>
          </a:p>
        </p:txBody>
      </p:sp>
      <p:sp>
        <p:nvSpPr>
          <p:cNvPr id="29719" name="Rectangle 8"/>
          <p:cNvSpPr>
            <a:spLocks noChangeArrowheads="1"/>
          </p:cNvSpPr>
          <p:nvPr/>
        </p:nvSpPr>
        <p:spPr bwMode="auto">
          <a:xfrm>
            <a:off x="2411413" y="1628775"/>
            <a:ext cx="1728787" cy="396875"/>
          </a:xfrm>
          <a:prstGeom prst="rect">
            <a:avLst/>
          </a:prstGeom>
          <a:noFill/>
          <a:ln w="9525">
            <a:noFill/>
            <a:miter lim="800000"/>
            <a:headEnd/>
            <a:tailEnd/>
          </a:ln>
        </p:spPr>
        <p:txBody>
          <a:bodyPr>
            <a:spAutoFit/>
          </a:bodyPr>
          <a:lstStyle/>
          <a:p>
            <a:pPr algn="ctr"/>
            <a:r>
              <a:rPr lang="ru-RU" sz="2000" b="1">
                <a:solidFill>
                  <a:srgbClr val="003366"/>
                </a:solidFill>
              </a:rPr>
              <a:t>Requirements</a:t>
            </a:r>
          </a:p>
        </p:txBody>
      </p:sp>
      <p:sp>
        <p:nvSpPr>
          <p:cNvPr id="29720" name="Rectangle 1"/>
          <p:cNvSpPr>
            <a:spLocks noChangeArrowheads="1"/>
          </p:cNvSpPr>
          <p:nvPr/>
        </p:nvSpPr>
        <p:spPr bwMode="auto">
          <a:xfrm>
            <a:off x="3709988" y="6165850"/>
            <a:ext cx="1584325" cy="457200"/>
          </a:xfrm>
          <a:prstGeom prst="rect">
            <a:avLst/>
          </a:prstGeom>
          <a:noFill/>
          <a:ln w="9525">
            <a:noFill/>
            <a:miter lim="800000"/>
            <a:headEnd/>
            <a:tailEnd/>
          </a:ln>
        </p:spPr>
        <p:txBody>
          <a:bodyPr>
            <a:spAutoFit/>
          </a:bodyPr>
          <a:lstStyle/>
          <a:p>
            <a:pPr algn="ctr"/>
            <a:r>
              <a:rPr lang="ru-RU" sz="2400" b="1">
                <a:solidFill>
                  <a:srgbClr val="FF0000"/>
                </a:solidFill>
              </a:rPr>
              <a:t>system</a:t>
            </a:r>
          </a:p>
        </p:txBody>
      </p:sp>
    </p:spTree>
    <p:extLst>
      <p:ext uri="{BB962C8B-B14F-4D97-AF65-F5344CB8AC3E}">
        <p14:creationId xmlns:p14="http://schemas.microsoft.com/office/powerpoint/2010/main" val="195428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7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7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04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043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7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66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66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7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7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7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71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97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97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5" grpId="0" animBg="1"/>
      <p:bldP spid="29700" grpId="0"/>
      <p:bldP spid="196614" grpId="0" animBg="1"/>
      <p:bldP spid="196616" grpId="0" animBg="1"/>
      <p:bldP spid="29711" grpId="0"/>
      <p:bldP spid="29712" grpId="0"/>
      <p:bldP spid="29713" grpId="0"/>
      <p:bldP spid="29714" grpId="0" animBg="1"/>
      <p:bldP spid="530435" grpId="0" animBg="1"/>
      <p:bldP spid="530439" grpId="0" animBg="1"/>
      <p:bldP spid="29718" grpId="0"/>
      <p:bldP spid="29719" grpId="0"/>
      <p:bldP spid="2972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1403350" y="476250"/>
            <a:ext cx="6283325" cy="1457325"/>
          </a:xfrm>
          <a:prstGeom prst="rect">
            <a:avLst/>
          </a:prstGeom>
          <a:noFill/>
          <a:ln w="9525">
            <a:noFill/>
            <a:miter lim="800000"/>
            <a:headEnd/>
            <a:tailEnd/>
          </a:ln>
        </p:spPr>
        <p:txBody>
          <a:bodyPr wrap="none">
            <a:spAutoFit/>
          </a:bodyPr>
          <a:lstStyle/>
          <a:p>
            <a:pPr algn="ctr">
              <a:lnSpc>
                <a:spcPct val="80000"/>
              </a:lnSpc>
              <a:spcBef>
                <a:spcPct val="20000"/>
              </a:spcBef>
            </a:pPr>
            <a:r>
              <a:rPr lang="ru-RU" sz="3200" b="1">
                <a:solidFill>
                  <a:srgbClr val="003399"/>
                </a:solidFill>
              </a:rPr>
              <a:t>"Gatekeepers" </a:t>
            </a:r>
          </a:p>
          <a:p>
            <a:pPr algn="ctr">
              <a:lnSpc>
                <a:spcPct val="80000"/>
              </a:lnSpc>
              <a:spcBef>
                <a:spcPct val="20000"/>
              </a:spcBef>
            </a:pPr>
            <a:r>
              <a:rPr lang="ru-RU" sz="3200" b="1">
                <a:solidFill>
                  <a:srgbClr val="003399"/>
                </a:solidFill>
              </a:rPr>
              <a:t>structural regulation  </a:t>
            </a:r>
          </a:p>
          <a:p>
            <a:pPr algn="ctr">
              <a:lnSpc>
                <a:spcPct val="80000"/>
              </a:lnSpc>
              <a:spcBef>
                <a:spcPct val="20000"/>
              </a:spcBef>
            </a:pPr>
            <a:r>
              <a:rPr lang="ru-RU" sz="3200" b="1">
                <a:solidFill>
                  <a:srgbClr val="003399"/>
                </a:solidFill>
              </a:rPr>
              <a:t>requirements </a:t>
            </a:r>
          </a:p>
        </p:txBody>
      </p:sp>
      <p:sp>
        <p:nvSpPr>
          <p:cNvPr id="30725" name="Rectangle 5"/>
          <p:cNvSpPr>
            <a:spLocks noChangeArrowheads="1"/>
          </p:cNvSpPr>
          <p:nvPr/>
        </p:nvSpPr>
        <p:spPr bwMode="auto">
          <a:xfrm>
            <a:off x="42863" y="4221163"/>
            <a:ext cx="9101137" cy="2101850"/>
          </a:xfrm>
          <a:prstGeom prst="rect">
            <a:avLst/>
          </a:prstGeom>
          <a:noFill/>
          <a:ln w="9525">
            <a:noFill/>
            <a:miter lim="800000"/>
            <a:headEnd/>
            <a:tailEnd/>
          </a:ln>
        </p:spPr>
        <p:txBody>
          <a:bodyPr>
            <a:spAutoFit/>
          </a:bodyPr>
          <a:lstStyle/>
          <a:p>
            <a:pPr algn="ctr">
              <a:spcBef>
                <a:spcPct val="20000"/>
              </a:spcBef>
            </a:pPr>
            <a:r>
              <a:rPr lang="ru-RU" sz="2000" b="1"/>
              <a:t>Authorities can anticipate the requirements in order to prevent conflicts in society or increase their popularity. </a:t>
            </a:r>
          </a:p>
          <a:p>
            <a:pPr algn="ctr">
              <a:spcBef>
                <a:spcPct val="20000"/>
              </a:spcBef>
            </a:pPr>
            <a:endParaRPr lang="ru-RU" sz="2000" b="1"/>
          </a:p>
          <a:p>
            <a:pPr algn="ctr">
              <a:spcBef>
                <a:spcPct val="20000"/>
              </a:spcBef>
            </a:pPr>
            <a:r>
              <a:rPr lang="ru-RU" sz="2000" b="1"/>
              <a:t>Thus, in addition to inputs from the environment, there are </a:t>
            </a:r>
          </a:p>
          <a:p>
            <a:pPr algn="ctr">
              <a:spcBef>
                <a:spcPct val="20000"/>
              </a:spcBef>
            </a:pPr>
            <a:r>
              <a:rPr lang="ru-RU" sz="2000" b="1"/>
              <a:t>also, the internal policy of the system ("inputs from within").</a:t>
            </a:r>
          </a:p>
        </p:txBody>
      </p:sp>
      <p:sp>
        <p:nvSpPr>
          <p:cNvPr id="30726" name="Rectangle 6"/>
          <p:cNvSpPr>
            <a:spLocks noChangeArrowheads="1"/>
          </p:cNvSpPr>
          <p:nvPr/>
        </p:nvSpPr>
        <p:spPr bwMode="auto">
          <a:xfrm>
            <a:off x="4932040" y="2426494"/>
            <a:ext cx="3725863" cy="1127125"/>
          </a:xfrm>
          <a:prstGeom prst="rect">
            <a:avLst/>
          </a:prstGeom>
          <a:noFill/>
          <a:ln w="9525">
            <a:noFill/>
            <a:miter lim="800000"/>
            <a:headEnd/>
            <a:tailEnd/>
          </a:ln>
        </p:spPr>
        <p:txBody>
          <a:bodyPr wrap="none">
            <a:spAutoFit/>
          </a:bodyPr>
          <a:lstStyle/>
          <a:p>
            <a:pPr>
              <a:spcBef>
                <a:spcPct val="20000"/>
              </a:spcBef>
            </a:pPr>
            <a:r>
              <a:rPr lang="ru-RU" sz="2000" b="1" dirty="0" err="1"/>
              <a:t>filter</a:t>
            </a:r>
            <a:r>
              <a:rPr lang="ru-RU" sz="2000" b="1" dirty="0"/>
              <a:t> </a:t>
            </a:r>
            <a:r>
              <a:rPr lang="ru-RU" sz="2000" b="1" dirty="0" err="1"/>
              <a:t>requirements</a:t>
            </a:r>
            <a:r>
              <a:rPr lang="ru-RU" sz="2000" b="1" dirty="0"/>
              <a:t>, </a:t>
            </a:r>
          </a:p>
          <a:p>
            <a:pPr>
              <a:spcBef>
                <a:spcPct val="20000"/>
              </a:spcBef>
            </a:pPr>
            <a:r>
              <a:rPr lang="ru-RU" sz="2000" b="1" dirty="0" err="1"/>
              <a:t>delaying</a:t>
            </a:r>
            <a:r>
              <a:rPr lang="ru-RU" sz="2000" b="1" dirty="0"/>
              <a:t> </a:t>
            </a:r>
            <a:r>
              <a:rPr lang="ru-RU" sz="2000" b="1" dirty="0" err="1"/>
              <a:t>some</a:t>
            </a:r>
            <a:r>
              <a:rPr lang="ru-RU" sz="2000" b="1" dirty="0"/>
              <a:t> </a:t>
            </a:r>
          </a:p>
          <a:p>
            <a:pPr>
              <a:spcBef>
                <a:spcPct val="20000"/>
              </a:spcBef>
            </a:pPr>
            <a:r>
              <a:rPr lang="ru-RU" sz="2000" b="1" dirty="0" err="1"/>
              <a:t>and</a:t>
            </a:r>
            <a:r>
              <a:rPr lang="ru-RU" sz="2000" b="1" dirty="0"/>
              <a:t> </a:t>
            </a:r>
            <a:r>
              <a:rPr lang="ru-RU" sz="2000" b="1" dirty="0" err="1"/>
              <a:t>skipping</a:t>
            </a:r>
            <a:r>
              <a:rPr lang="ru-RU" sz="2000" b="1" dirty="0"/>
              <a:t> </a:t>
            </a:r>
            <a:r>
              <a:rPr lang="ru-RU" sz="2000" b="1" dirty="0" err="1"/>
              <a:t>others</a:t>
            </a:r>
            <a:r>
              <a:rPr lang="ru-RU" sz="2000" b="1" dirty="0"/>
              <a:t>. </a:t>
            </a:r>
          </a:p>
        </p:txBody>
      </p:sp>
      <p:sp>
        <p:nvSpPr>
          <p:cNvPr id="30727" name="Rectangle 7"/>
          <p:cNvSpPr>
            <a:spLocks noChangeArrowheads="1"/>
          </p:cNvSpPr>
          <p:nvPr/>
        </p:nvSpPr>
        <p:spPr bwMode="auto">
          <a:xfrm>
            <a:off x="1474788" y="2517775"/>
            <a:ext cx="1787525" cy="1127125"/>
          </a:xfrm>
          <a:prstGeom prst="rect">
            <a:avLst/>
          </a:prstGeom>
          <a:noFill/>
          <a:ln w="9525">
            <a:noFill/>
            <a:miter lim="800000"/>
            <a:headEnd/>
            <a:tailEnd/>
          </a:ln>
        </p:spPr>
        <p:txBody>
          <a:bodyPr wrap="none">
            <a:spAutoFit/>
          </a:bodyPr>
          <a:lstStyle/>
          <a:p>
            <a:pPr>
              <a:spcBef>
                <a:spcPct val="20000"/>
              </a:spcBef>
            </a:pPr>
            <a:r>
              <a:rPr lang="ru-RU" sz="2000" b="1" dirty="0" err="1"/>
              <a:t>parties</a:t>
            </a:r>
            <a:endParaRPr lang="ru-RU" sz="2000" b="1" dirty="0"/>
          </a:p>
          <a:p>
            <a:pPr>
              <a:spcBef>
                <a:spcPct val="20000"/>
              </a:spcBef>
            </a:pPr>
            <a:r>
              <a:rPr lang="ru-RU" sz="2000" b="1" dirty="0" err="1"/>
              <a:t>members</a:t>
            </a:r>
            <a:r>
              <a:rPr lang="ru-RU" sz="2000" b="1" dirty="0"/>
              <a:t> </a:t>
            </a:r>
            <a:r>
              <a:rPr lang="ru-RU" sz="2000" b="1" dirty="0" err="1"/>
              <a:t>of</a:t>
            </a:r>
            <a:r>
              <a:rPr lang="ru-RU" sz="2000" b="1" dirty="0"/>
              <a:t> </a:t>
            </a:r>
            <a:r>
              <a:rPr lang="ru-RU" sz="2000" b="1" dirty="0" err="1"/>
              <a:t>parliament</a:t>
            </a:r>
            <a:r>
              <a:rPr lang="ru-RU" sz="2000" b="1" dirty="0"/>
              <a:t> </a:t>
            </a:r>
          </a:p>
          <a:p>
            <a:pPr>
              <a:spcBef>
                <a:spcPct val="20000"/>
              </a:spcBef>
            </a:pPr>
            <a:r>
              <a:rPr lang="ru-RU" sz="2000" b="1" dirty="0" err="1"/>
              <a:t>organizations</a:t>
            </a:r>
            <a:endParaRPr lang="ru-RU" sz="2000" b="1" dirty="0"/>
          </a:p>
        </p:txBody>
      </p:sp>
      <p:sp>
        <p:nvSpPr>
          <p:cNvPr id="30728" name="Freeform 8"/>
          <p:cNvSpPr>
            <a:spLocks/>
          </p:cNvSpPr>
          <p:nvPr/>
        </p:nvSpPr>
        <p:spPr bwMode="gray">
          <a:xfrm flipH="1">
            <a:off x="827088" y="2382838"/>
            <a:ext cx="504825" cy="503237"/>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80"/>
              <a:gd name="T85" fmla="*/ 0 h 798"/>
              <a:gd name="T86" fmla="*/ 580 w 580"/>
              <a:gd name="T87" fmla="*/ 798 h 79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rgbClr val="00CC66"/>
              </a:gs>
              <a:gs pos="100000">
                <a:srgbClr val="AEEFCE"/>
              </a:gs>
            </a:gsLst>
            <a:lin ang="0" scaled="1"/>
          </a:gradFill>
          <a:ln w="0">
            <a:noFill/>
            <a:round/>
            <a:headEnd/>
            <a:tailEnd/>
          </a:ln>
        </p:spPr>
        <p:txBody>
          <a:bodyPr/>
          <a:lstStyle/>
          <a:p>
            <a:endParaRPr lang="ru-RU" sz="2000" b="1">
              <a:latin typeface="Times New Roman" pitchFamily="18" charset="0"/>
            </a:endParaRPr>
          </a:p>
        </p:txBody>
      </p:sp>
      <p:sp>
        <p:nvSpPr>
          <p:cNvPr id="30729" name="Freeform 9"/>
          <p:cNvSpPr>
            <a:spLocks/>
          </p:cNvSpPr>
          <p:nvPr/>
        </p:nvSpPr>
        <p:spPr bwMode="gray">
          <a:xfrm flipH="1">
            <a:off x="900113" y="2743200"/>
            <a:ext cx="504825" cy="503238"/>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80"/>
              <a:gd name="T85" fmla="*/ 0 h 798"/>
              <a:gd name="T86" fmla="*/ 580 w 580"/>
              <a:gd name="T87" fmla="*/ 798 h 79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rgbClr val="FF6699"/>
              </a:gs>
              <a:gs pos="100000">
                <a:srgbClr val="FFCEDF"/>
              </a:gs>
            </a:gsLst>
            <a:lin ang="0" scaled="1"/>
          </a:gradFill>
          <a:ln w="0">
            <a:noFill/>
            <a:round/>
            <a:headEnd/>
            <a:tailEnd/>
          </a:ln>
        </p:spPr>
        <p:txBody>
          <a:bodyPr/>
          <a:lstStyle/>
          <a:p>
            <a:endParaRPr lang="ru-RU" sz="2000" b="1">
              <a:latin typeface="Times New Roman" pitchFamily="18" charset="0"/>
            </a:endParaRPr>
          </a:p>
        </p:txBody>
      </p:sp>
      <p:sp>
        <p:nvSpPr>
          <p:cNvPr id="197642" name="Freeform 10"/>
          <p:cNvSpPr>
            <a:spLocks/>
          </p:cNvSpPr>
          <p:nvPr/>
        </p:nvSpPr>
        <p:spPr bwMode="gray">
          <a:xfrm flipH="1">
            <a:off x="971550" y="3119438"/>
            <a:ext cx="504825" cy="503237"/>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1"/>
              </a:gs>
              <a:gs pos="100000">
                <a:schemeClr val="accent1">
                  <a:gamma/>
                  <a:tint val="31765"/>
                  <a:invGamma/>
                </a:schemeClr>
              </a:gs>
            </a:gsLst>
            <a:lin ang="0" scaled="1"/>
          </a:gradFill>
          <a:ln w="0">
            <a:noFill/>
            <a:prstDash val="solid"/>
            <a:round/>
            <a:headEnd/>
            <a:tailEnd/>
          </a:ln>
        </p:spPr>
        <p:txBody>
          <a:bodyPr/>
          <a:lstStyle/>
          <a:p>
            <a:endParaRPr lang="ru-RU" sz="2000" b="1">
              <a:latin typeface="Times New Roman" pitchFamily="18" charset="0"/>
            </a:endParaRPr>
          </a:p>
        </p:txBody>
      </p:sp>
    </p:spTree>
    <p:extLst>
      <p:ext uri="{BB962C8B-B14F-4D97-AF65-F5344CB8AC3E}">
        <p14:creationId xmlns:p14="http://schemas.microsoft.com/office/powerpoint/2010/main" val="2515467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76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07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07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p:bldP spid="30726" grpId="0"/>
      <p:bldP spid="30727" grpId="0"/>
      <p:bldP spid="30728" grpId="0" animBg="1"/>
      <p:bldP spid="30729" grpId="0" animBg="1"/>
      <p:bldP spid="19764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AutoShape 4"/>
          <p:cNvSpPr>
            <a:spLocks noChangeArrowheads="1"/>
          </p:cNvSpPr>
          <p:nvPr/>
        </p:nvSpPr>
        <p:spPr bwMode="auto">
          <a:xfrm>
            <a:off x="6588125" y="620713"/>
            <a:ext cx="2017713" cy="2306637"/>
          </a:xfrm>
          <a:prstGeom prst="roundRect">
            <a:avLst>
              <a:gd name="adj" fmla="val 16667"/>
            </a:avLst>
          </a:prstGeom>
          <a:gradFill rotWithShape="1">
            <a:gsLst>
              <a:gs pos="0">
                <a:srgbClr val="EAEAEA"/>
              </a:gs>
              <a:gs pos="100000">
                <a:srgbClr val="FFFFFF"/>
              </a:gs>
            </a:gsLst>
            <a:lin ang="0" scaled="1"/>
          </a:gradFill>
          <a:ln w="38100">
            <a:solidFill>
              <a:schemeClr val="folHlink"/>
            </a:solidFill>
            <a:round/>
            <a:headEnd/>
            <a:tailEnd/>
          </a:ln>
        </p:spPr>
        <p:txBody>
          <a:bodyPr wrap="none" anchor="ctr"/>
          <a:lstStyle/>
          <a:p>
            <a:pPr algn="ctr" eaLnBrk="0" hangingPunct="0"/>
            <a:endParaRPr lang="ru-RU" sz="2400" b="1">
              <a:latin typeface="Verdana" pitchFamily="34" charset="0"/>
            </a:endParaRPr>
          </a:p>
        </p:txBody>
      </p:sp>
      <p:sp>
        <p:nvSpPr>
          <p:cNvPr id="31750" name="Rectangle 6"/>
          <p:cNvSpPr>
            <a:spLocks noChangeArrowheads="1"/>
          </p:cNvSpPr>
          <p:nvPr/>
        </p:nvSpPr>
        <p:spPr bwMode="auto">
          <a:xfrm>
            <a:off x="5076825" y="1557338"/>
            <a:ext cx="920750" cy="457200"/>
          </a:xfrm>
          <a:prstGeom prst="rect">
            <a:avLst/>
          </a:prstGeom>
          <a:noFill/>
          <a:ln w="9525">
            <a:noFill/>
            <a:miter lim="800000"/>
            <a:headEnd/>
            <a:tailEnd/>
          </a:ln>
        </p:spPr>
        <p:txBody>
          <a:bodyPr wrap="none">
            <a:spAutoFit/>
          </a:bodyPr>
          <a:lstStyle/>
          <a:p>
            <a:r>
              <a:rPr lang="ru-RU" sz="2400" b="1">
                <a:solidFill>
                  <a:srgbClr val="666633"/>
                </a:solidFill>
              </a:rPr>
              <a:t>entrance</a:t>
            </a:r>
          </a:p>
        </p:txBody>
      </p:sp>
      <p:sp>
        <p:nvSpPr>
          <p:cNvPr id="31751" name="Rectangle 7"/>
          <p:cNvSpPr>
            <a:spLocks noChangeArrowheads="1"/>
          </p:cNvSpPr>
          <p:nvPr/>
        </p:nvSpPr>
        <p:spPr bwMode="auto">
          <a:xfrm>
            <a:off x="6799263" y="1847850"/>
            <a:ext cx="1584325" cy="457200"/>
          </a:xfrm>
          <a:prstGeom prst="rect">
            <a:avLst/>
          </a:prstGeom>
          <a:noFill/>
          <a:ln w="9525">
            <a:noFill/>
            <a:miter lim="800000"/>
            <a:headEnd/>
            <a:tailEnd/>
          </a:ln>
        </p:spPr>
        <p:txBody>
          <a:bodyPr>
            <a:spAutoFit/>
          </a:bodyPr>
          <a:lstStyle/>
          <a:p>
            <a:pPr algn="ctr"/>
            <a:r>
              <a:rPr lang="ru-RU" sz="2400" b="1">
                <a:solidFill>
                  <a:srgbClr val="FF0000"/>
                </a:solidFill>
              </a:rPr>
              <a:t>system</a:t>
            </a:r>
          </a:p>
        </p:txBody>
      </p:sp>
      <p:sp>
        <p:nvSpPr>
          <p:cNvPr id="31752" name="Rectangle 17"/>
          <p:cNvSpPr>
            <a:spLocks noChangeArrowheads="1"/>
          </p:cNvSpPr>
          <p:nvPr/>
        </p:nvSpPr>
        <p:spPr bwMode="auto">
          <a:xfrm>
            <a:off x="315913" y="4262438"/>
            <a:ext cx="1958975" cy="457200"/>
          </a:xfrm>
          <a:prstGeom prst="rect">
            <a:avLst/>
          </a:prstGeom>
          <a:noFill/>
          <a:ln w="9525">
            <a:noFill/>
            <a:miter lim="800000"/>
            <a:headEnd/>
            <a:tailEnd/>
          </a:ln>
        </p:spPr>
        <p:txBody>
          <a:bodyPr wrap="none">
            <a:spAutoFit/>
          </a:bodyPr>
          <a:lstStyle/>
          <a:p>
            <a:r>
              <a:rPr lang="ru-RU" sz="2400" b="1"/>
              <a:t>patriotism</a:t>
            </a:r>
          </a:p>
        </p:txBody>
      </p:sp>
      <p:sp>
        <p:nvSpPr>
          <p:cNvPr id="31753" name="Rectangle 18"/>
          <p:cNvSpPr>
            <a:spLocks noChangeArrowheads="1"/>
          </p:cNvSpPr>
          <p:nvPr/>
        </p:nvSpPr>
        <p:spPr bwMode="auto">
          <a:xfrm>
            <a:off x="301625" y="4710113"/>
            <a:ext cx="5013325" cy="457200"/>
          </a:xfrm>
          <a:prstGeom prst="rect">
            <a:avLst/>
          </a:prstGeom>
          <a:noFill/>
          <a:ln w="9525">
            <a:noFill/>
            <a:miter lim="800000"/>
            <a:headEnd/>
            <a:tailEnd/>
          </a:ln>
        </p:spPr>
        <p:txBody>
          <a:bodyPr wrap="none">
            <a:spAutoFit/>
          </a:bodyPr>
          <a:lstStyle/>
          <a:p>
            <a:r>
              <a:rPr lang="ru-RU" sz="2400" b="1"/>
              <a:t>respect for institutions and laws</a:t>
            </a:r>
          </a:p>
        </p:txBody>
      </p:sp>
      <p:sp>
        <p:nvSpPr>
          <p:cNvPr id="31754" name="Rectangle 19"/>
          <p:cNvSpPr>
            <a:spLocks noChangeArrowheads="1"/>
          </p:cNvSpPr>
          <p:nvPr/>
        </p:nvSpPr>
        <p:spPr bwMode="auto">
          <a:xfrm>
            <a:off x="287338" y="5578475"/>
            <a:ext cx="8583612" cy="457200"/>
          </a:xfrm>
          <a:prstGeom prst="rect">
            <a:avLst/>
          </a:prstGeom>
          <a:noFill/>
          <a:ln w="9525">
            <a:noFill/>
            <a:miter lim="800000"/>
            <a:headEnd/>
            <a:tailEnd/>
          </a:ln>
        </p:spPr>
        <p:txBody>
          <a:bodyPr wrap="none">
            <a:spAutoFit/>
          </a:bodyPr>
          <a:lstStyle/>
          <a:p>
            <a:r>
              <a:rPr lang="ru-RU" sz="2400" b="1"/>
              <a:t>loyalty to a specific management team</a:t>
            </a:r>
          </a:p>
        </p:txBody>
      </p:sp>
      <p:sp>
        <p:nvSpPr>
          <p:cNvPr id="31755" name="Rectangle 20"/>
          <p:cNvSpPr>
            <a:spLocks noChangeArrowheads="1"/>
          </p:cNvSpPr>
          <p:nvPr/>
        </p:nvSpPr>
        <p:spPr bwMode="auto">
          <a:xfrm>
            <a:off x="287338" y="5130800"/>
            <a:ext cx="4848225" cy="457200"/>
          </a:xfrm>
          <a:prstGeom prst="rect">
            <a:avLst/>
          </a:prstGeom>
          <a:noFill/>
          <a:ln w="9525">
            <a:noFill/>
            <a:miter lim="800000"/>
            <a:headEnd/>
            <a:tailEnd/>
          </a:ln>
        </p:spPr>
        <p:txBody>
          <a:bodyPr wrap="none">
            <a:spAutoFit/>
          </a:bodyPr>
          <a:lstStyle/>
          <a:p>
            <a:r>
              <a:rPr lang="ru-RU" sz="2400" b="1"/>
              <a:t>voluntary payment of taxes</a:t>
            </a:r>
          </a:p>
        </p:txBody>
      </p:sp>
      <p:sp>
        <p:nvSpPr>
          <p:cNvPr id="31756" name="Rectangle 21"/>
          <p:cNvSpPr>
            <a:spLocks noChangeArrowheads="1"/>
          </p:cNvSpPr>
          <p:nvPr/>
        </p:nvSpPr>
        <p:spPr bwMode="auto">
          <a:xfrm>
            <a:off x="287338" y="6056313"/>
            <a:ext cx="8883650" cy="457200"/>
          </a:xfrm>
          <a:prstGeom prst="rect">
            <a:avLst/>
          </a:prstGeom>
          <a:noFill/>
          <a:ln w="9525">
            <a:noFill/>
            <a:miter lim="800000"/>
            <a:headEnd/>
            <a:tailEnd/>
          </a:ln>
        </p:spPr>
        <p:txBody>
          <a:bodyPr wrap="none">
            <a:spAutoFit/>
          </a:bodyPr>
          <a:lstStyle/>
          <a:p>
            <a:pPr>
              <a:spcBef>
                <a:spcPct val="20000"/>
              </a:spcBef>
            </a:pPr>
            <a:r>
              <a:rPr lang="ru-RU" sz="2400" b="1"/>
              <a:t>conscientious performance of civil duties</a:t>
            </a:r>
          </a:p>
        </p:txBody>
      </p:sp>
      <p:sp>
        <p:nvSpPr>
          <p:cNvPr id="31757" name="Rectangle 22"/>
          <p:cNvSpPr>
            <a:spLocks noChangeArrowheads="1"/>
          </p:cNvSpPr>
          <p:nvPr/>
        </p:nvSpPr>
        <p:spPr bwMode="auto">
          <a:xfrm>
            <a:off x="2195513" y="1989138"/>
            <a:ext cx="2520950" cy="579437"/>
          </a:xfrm>
          <a:prstGeom prst="rect">
            <a:avLst/>
          </a:prstGeom>
          <a:noFill/>
          <a:ln w="9525">
            <a:noFill/>
            <a:miter lim="800000"/>
            <a:headEnd/>
            <a:tailEnd/>
          </a:ln>
        </p:spPr>
        <p:txBody>
          <a:bodyPr wrap="none">
            <a:spAutoFit/>
          </a:bodyPr>
          <a:lstStyle/>
          <a:p>
            <a:r>
              <a:rPr lang="ru-RU" sz="3200" b="1">
                <a:solidFill>
                  <a:srgbClr val="FF0000"/>
                </a:solidFill>
              </a:rPr>
              <a:t>support services:</a:t>
            </a:r>
          </a:p>
        </p:txBody>
      </p:sp>
      <p:sp>
        <p:nvSpPr>
          <p:cNvPr id="31758" name="Rectangle 23"/>
          <p:cNvSpPr>
            <a:spLocks noChangeArrowheads="1"/>
          </p:cNvSpPr>
          <p:nvPr/>
        </p:nvSpPr>
        <p:spPr bwMode="auto">
          <a:xfrm>
            <a:off x="1042988" y="981075"/>
            <a:ext cx="3849687" cy="822325"/>
          </a:xfrm>
          <a:prstGeom prst="rect">
            <a:avLst/>
          </a:prstGeom>
          <a:noFill/>
          <a:ln w="9525">
            <a:noFill/>
            <a:miter lim="800000"/>
            <a:headEnd/>
            <a:tailEnd/>
          </a:ln>
        </p:spPr>
        <p:txBody>
          <a:bodyPr wrap="none">
            <a:spAutoFit/>
          </a:bodyPr>
          <a:lstStyle/>
          <a:p>
            <a:r>
              <a:rPr lang="ru-RU" sz="2400" b="1"/>
              <a:t>At the entrance: Political </a:t>
            </a:r>
          </a:p>
          <a:p>
            <a:r>
              <a:rPr lang="ru-RU" sz="2400" b="1"/>
              <a:t>the system also receives</a:t>
            </a:r>
          </a:p>
        </p:txBody>
      </p:sp>
      <p:grpSp>
        <p:nvGrpSpPr>
          <p:cNvPr id="31759" name="Group 50"/>
          <p:cNvGrpSpPr>
            <a:grpSpLocks/>
          </p:cNvGrpSpPr>
          <p:nvPr/>
        </p:nvGrpSpPr>
        <p:grpSpPr bwMode="auto">
          <a:xfrm>
            <a:off x="0" y="5162550"/>
            <a:ext cx="5903913" cy="457200"/>
            <a:chOff x="1239" y="1357"/>
            <a:chExt cx="3177" cy="288"/>
          </a:xfrm>
        </p:grpSpPr>
        <p:sp>
          <p:nvSpPr>
            <p:cNvPr id="31760" name="Line 51"/>
            <p:cNvSpPr>
              <a:spLocks noChangeShapeType="1"/>
            </p:cNvSpPr>
            <p:nvPr/>
          </p:nvSpPr>
          <p:spPr bwMode="auto">
            <a:xfrm>
              <a:off x="1392" y="1582"/>
              <a:ext cx="3024" cy="0"/>
            </a:xfrm>
            <a:prstGeom prst="line">
              <a:avLst/>
            </a:prstGeom>
            <a:noFill/>
            <a:ln w="25400">
              <a:solidFill>
                <a:srgbClr val="5F5F5F"/>
              </a:solidFill>
              <a:prstDash val="sysDot"/>
              <a:round/>
              <a:headEnd/>
              <a:tailEnd type="oval" w="med" len="med"/>
            </a:ln>
          </p:spPr>
          <p:txBody>
            <a:bodyPr wrap="none" anchor="ctr"/>
            <a:lstStyle/>
            <a:p>
              <a:endParaRPr lang="ru-RU"/>
            </a:p>
          </p:txBody>
        </p:sp>
        <p:grpSp>
          <p:nvGrpSpPr>
            <p:cNvPr id="31761" name="Group 52"/>
            <p:cNvGrpSpPr>
              <a:grpSpLocks/>
            </p:cNvGrpSpPr>
            <p:nvPr/>
          </p:nvGrpSpPr>
          <p:grpSpPr bwMode="auto">
            <a:xfrm>
              <a:off x="1239" y="1515"/>
              <a:ext cx="115" cy="115"/>
              <a:chOff x="1239" y="1515"/>
              <a:chExt cx="115" cy="115"/>
            </a:xfrm>
          </p:grpSpPr>
          <p:sp>
            <p:nvSpPr>
              <p:cNvPr id="31762" name="AutoShape 53"/>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1763" name="AutoShape 54"/>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sp>
          <p:nvSpPr>
            <p:cNvPr id="31764" name="Text Box 55"/>
            <p:cNvSpPr txBox="1">
              <a:spLocks noChangeArrowheads="1"/>
            </p:cNvSpPr>
            <p:nvPr/>
          </p:nvSpPr>
          <p:spPr bwMode="auto">
            <a:xfrm>
              <a:off x="1898" y="1357"/>
              <a:ext cx="100" cy="288"/>
            </a:xfrm>
            <a:prstGeom prst="rect">
              <a:avLst/>
            </a:prstGeom>
            <a:noFill/>
            <a:ln w="9525" algn="ctr">
              <a:noFill/>
              <a:miter lim="800000"/>
              <a:headEnd/>
              <a:tailEnd/>
            </a:ln>
          </p:spPr>
          <p:txBody>
            <a:bodyPr wrap="none">
              <a:spAutoFit/>
            </a:bodyPr>
            <a:lstStyle/>
            <a:p>
              <a:pPr eaLnBrk="0" hangingPunct="0"/>
              <a:endParaRPr lang="ru-RU" sz="2400" b="1"/>
            </a:p>
          </p:txBody>
        </p:sp>
      </p:grpSp>
      <p:grpSp>
        <p:nvGrpSpPr>
          <p:cNvPr id="31765" name="Group 56"/>
          <p:cNvGrpSpPr>
            <a:grpSpLocks/>
          </p:cNvGrpSpPr>
          <p:nvPr/>
        </p:nvGrpSpPr>
        <p:grpSpPr bwMode="auto">
          <a:xfrm>
            <a:off x="0" y="4292600"/>
            <a:ext cx="5903913" cy="457200"/>
            <a:chOff x="1239" y="1357"/>
            <a:chExt cx="3177" cy="288"/>
          </a:xfrm>
        </p:grpSpPr>
        <p:sp>
          <p:nvSpPr>
            <p:cNvPr id="31766" name="Line 57"/>
            <p:cNvSpPr>
              <a:spLocks noChangeShapeType="1"/>
            </p:cNvSpPr>
            <p:nvPr/>
          </p:nvSpPr>
          <p:spPr bwMode="auto">
            <a:xfrm>
              <a:off x="1392" y="1582"/>
              <a:ext cx="3024" cy="0"/>
            </a:xfrm>
            <a:prstGeom prst="line">
              <a:avLst/>
            </a:prstGeom>
            <a:noFill/>
            <a:ln w="25400">
              <a:solidFill>
                <a:srgbClr val="5F5F5F"/>
              </a:solidFill>
              <a:prstDash val="sysDot"/>
              <a:round/>
              <a:headEnd/>
              <a:tailEnd type="oval" w="med" len="med"/>
            </a:ln>
          </p:spPr>
          <p:txBody>
            <a:bodyPr wrap="none" anchor="ctr"/>
            <a:lstStyle/>
            <a:p>
              <a:endParaRPr lang="ru-RU"/>
            </a:p>
          </p:txBody>
        </p:sp>
        <p:grpSp>
          <p:nvGrpSpPr>
            <p:cNvPr id="31767" name="Group 58"/>
            <p:cNvGrpSpPr>
              <a:grpSpLocks/>
            </p:cNvGrpSpPr>
            <p:nvPr/>
          </p:nvGrpSpPr>
          <p:grpSpPr bwMode="auto">
            <a:xfrm>
              <a:off x="1239" y="1515"/>
              <a:ext cx="115" cy="115"/>
              <a:chOff x="1239" y="1515"/>
              <a:chExt cx="115" cy="115"/>
            </a:xfrm>
          </p:grpSpPr>
          <p:sp>
            <p:nvSpPr>
              <p:cNvPr id="31768" name="AutoShape 59"/>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1769" name="AutoShape 60"/>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sp>
          <p:nvSpPr>
            <p:cNvPr id="31770" name="Text Box 61"/>
            <p:cNvSpPr txBox="1">
              <a:spLocks noChangeArrowheads="1"/>
            </p:cNvSpPr>
            <p:nvPr/>
          </p:nvSpPr>
          <p:spPr bwMode="auto">
            <a:xfrm>
              <a:off x="1899" y="1357"/>
              <a:ext cx="99" cy="288"/>
            </a:xfrm>
            <a:prstGeom prst="rect">
              <a:avLst/>
            </a:prstGeom>
            <a:noFill/>
            <a:ln w="9525" algn="ctr">
              <a:noFill/>
              <a:miter lim="800000"/>
              <a:headEnd/>
              <a:tailEnd/>
            </a:ln>
          </p:spPr>
          <p:txBody>
            <a:bodyPr wrap="none">
              <a:spAutoFit/>
            </a:bodyPr>
            <a:lstStyle/>
            <a:p>
              <a:pPr eaLnBrk="0" hangingPunct="0"/>
              <a:endParaRPr lang="ru-RU" sz="2400" b="1"/>
            </a:p>
          </p:txBody>
        </p:sp>
      </p:grpSp>
      <p:grpSp>
        <p:nvGrpSpPr>
          <p:cNvPr id="31771" name="Group 62"/>
          <p:cNvGrpSpPr>
            <a:grpSpLocks/>
          </p:cNvGrpSpPr>
          <p:nvPr/>
        </p:nvGrpSpPr>
        <p:grpSpPr bwMode="auto">
          <a:xfrm>
            <a:off x="0" y="4743450"/>
            <a:ext cx="5903913" cy="457200"/>
            <a:chOff x="1239" y="1357"/>
            <a:chExt cx="3177" cy="288"/>
          </a:xfrm>
        </p:grpSpPr>
        <p:sp>
          <p:nvSpPr>
            <p:cNvPr id="31772" name="Line 63"/>
            <p:cNvSpPr>
              <a:spLocks noChangeShapeType="1"/>
            </p:cNvSpPr>
            <p:nvPr/>
          </p:nvSpPr>
          <p:spPr bwMode="auto">
            <a:xfrm>
              <a:off x="1392" y="1582"/>
              <a:ext cx="3024" cy="0"/>
            </a:xfrm>
            <a:prstGeom prst="line">
              <a:avLst/>
            </a:prstGeom>
            <a:noFill/>
            <a:ln w="25400">
              <a:solidFill>
                <a:srgbClr val="5F5F5F"/>
              </a:solidFill>
              <a:prstDash val="sysDot"/>
              <a:round/>
              <a:headEnd/>
              <a:tailEnd type="oval" w="med" len="med"/>
            </a:ln>
          </p:spPr>
          <p:txBody>
            <a:bodyPr wrap="none" anchor="ctr"/>
            <a:lstStyle/>
            <a:p>
              <a:endParaRPr lang="ru-RU"/>
            </a:p>
          </p:txBody>
        </p:sp>
        <p:grpSp>
          <p:nvGrpSpPr>
            <p:cNvPr id="31773" name="Group 64"/>
            <p:cNvGrpSpPr>
              <a:grpSpLocks/>
            </p:cNvGrpSpPr>
            <p:nvPr/>
          </p:nvGrpSpPr>
          <p:grpSpPr bwMode="auto">
            <a:xfrm>
              <a:off x="1239" y="1515"/>
              <a:ext cx="115" cy="115"/>
              <a:chOff x="1239" y="1515"/>
              <a:chExt cx="115" cy="115"/>
            </a:xfrm>
          </p:grpSpPr>
          <p:sp>
            <p:nvSpPr>
              <p:cNvPr id="31774" name="AutoShape 65"/>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1775" name="AutoShape 66"/>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sp>
          <p:nvSpPr>
            <p:cNvPr id="31776" name="Text Box 67"/>
            <p:cNvSpPr txBox="1">
              <a:spLocks noChangeArrowheads="1"/>
            </p:cNvSpPr>
            <p:nvPr/>
          </p:nvSpPr>
          <p:spPr bwMode="auto">
            <a:xfrm>
              <a:off x="1898" y="1357"/>
              <a:ext cx="100" cy="288"/>
            </a:xfrm>
            <a:prstGeom prst="rect">
              <a:avLst/>
            </a:prstGeom>
            <a:noFill/>
            <a:ln w="9525" algn="ctr">
              <a:noFill/>
              <a:miter lim="800000"/>
              <a:headEnd/>
              <a:tailEnd/>
            </a:ln>
          </p:spPr>
          <p:txBody>
            <a:bodyPr wrap="none">
              <a:spAutoFit/>
            </a:bodyPr>
            <a:lstStyle/>
            <a:p>
              <a:pPr eaLnBrk="0" hangingPunct="0"/>
              <a:endParaRPr lang="ru-RU" sz="2400" b="1"/>
            </a:p>
          </p:txBody>
        </p:sp>
      </p:grpSp>
      <p:grpSp>
        <p:nvGrpSpPr>
          <p:cNvPr id="31777" name="Group 68"/>
          <p:cNvGrpSpPr>
            <a:grpSpLocks/>
          </p:cNvGrpSpPr>
          <p:nvPr/>
        </p:nvGrpSpPr>
        <p:grpSpPr bwMode="auto">
          <a:xfrm>
            <a:off x="0" y="5595938"/>
            <a:ext cx="8748713" cy="474662"/>
            <a:chOff x="1239" y="1357"/>
            <a:chExt cx="3177" cy="273"/>
          </a:xfrm>
        </p:grpSpPr>
        <p:sp>
          <p:nvSpPr>
            <p:cNvPr id="31778" name="Line 69"/>
            <p:cNvSpPr>
              <a:spLocks noChangeShapeType="1"/>
            </p:cNvSpPr>
            <p:nvPr/>
          </p:nvSpPr>
          <p:spPr bwMode="auto">
            <a:xfrm>
              <a:off x="1392" y="1582"/>
              <a:ext cx="3024" cy="0"/>
            </a:xfrm>
            <a:prstGeom prst="line">
              <a:avLst/>
            </a:prstGeom>
            <a:noFill/>
            <a:ln w="25400">
              <a:solidFill>
                <a:srgbClr val="5F5F5F"/>
              </a:solidFill>
              <a:prstDash val="sysDot"/>
              <a:round/>
              <a:headEnd/>
              <a:tailEnd type="oval" w="med" len="med"/>
            </a:ln>
          </p:spPr>
          <p:txBody>
            <a:bodyPr wrap="none" anchor="ctr"/>
            <a:lstStyle/>
            <a:p>
              <a:endParaRPr lang="ru-RU"/>
            </a:p>
          </p:txBody>
        </p:sp>
        <p:grpSp>
          <p:nvGrpSpPr>
            <p:cNvPr id="31779" name="Group 70"/>
            <p:cNvGrpSpPr>
              <a:grpSpLocks/>
            </p:cNvGrpSpPr>
            <p:nvPr/>
          </p:nvGrpSpPr>
          <p:grpSpPr bwMode="auto">
            <a:xfrm>
              <a:off x="1239" y="1515"/>
              <a:ext cx="115" cy="115"/>
              <a:chOff x="1239" y="1515"/>
              <a:chExt cx="115" cy="115"/>
            </a:xfrm>
          </p:grpSpPr>
          <p:sp>
            <p:nvSpPr>
              <p:cNvPr id="31780" name="AutoShape 71"/>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1781" name="AutoShape 72"/>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sp>
          <p:nvSpPr>
            <p:cNvPr id="31782" name="Text Box 73"/>
            <p:cNvSpPr txBox="1">
              <a:spLocks noChangeArrowheads="1"/>
            </p:cNvSpPr>
            <p:nvPr/>
          </p:nvSpPr>
          <p:spPr bwMode="auto">
            <a:xfrm>
              <a:off x="1897" y="1357"/>
              <a:ext cx="67" cy="263"/>
            </a:xfrm>
            <a:prstGeom prst="rect">
              <a:avLst/>
            </a:prstGeom>
            <a:noFill/>
            <a:ln w="9525" algn="ctr">
              <a:noFill/>
              <a:miter lim="800000"/>
              <a:headEnd/>
              <a:tailEnd/>
            </a:ln>
          </p:spPr>
          <p:txBody>
            <a:bodyPr wrap="none">
              <a:spAutoFit/>
            </a:bodyPr>
            <a:lstStyle/>
            <a:p>
              <a:pPr eaLnBrk="0" hangingPunct="0"/>
              <a:endParaRPr lang="ru-RU" sz="2400" b="1"/>
            </a:p>
          </p:txBody>
        </p:sp>
      </p:grpSp>
      <p:grpSp>
        <p:nvGrpSpPr>
          <p:cNvPr id="31783" name="Group 80"/>
          <p:cNvGrpSpPr>
            <a:grpSpLocks/>
          </p:cNvGrpSpPr>
          <p:nvPr/>
        </p:nvGrpSpPr>
        <p:grpSpPr bwMode="auto">
          <a:xfrm>
            <a:off x="0" y="6113463"/>
            <a:ext cx="9144000" cy="457200"/>
            <a:chOff x="1239" y="1358"/>
            <a:chExt cx="3177" cy="278"/>
          </a:xfrm>
        </p:grpSpPr>
        <p:sp>
          <p:nvSpPr>
            <p:cNvPr id="31784" name="Line 81"/>
            <p:cNvSpPr>
              <a:spLocks noChangeShapeType="1"/>
            </p:cNvSpPr>
            <p:nvPr/>
          </p:nvSpPr>
          <p:spPr bwMode="auto">
            <a:xfrm>
              <a:off x="1392" y="1582"/>
              <a:ext cx="3024" cy="0"/>
            </a:xfrm>
            <a:prstGeom prst="line">
              <a:avLst/>
            </a:prstGeom>
            <a:noFill/>
            <a:ln w="25400">
              <a:solidFill>
                <a:srgbClr val="5F5F5F"/>
              </a:solidFill>
              <a:prstDash val="sysDot"/>
              <a:round/>
              <a:headEnd/>
              <a:tailEnd type="oval" w="med" len="med"/>
            </a:ln>
          </p:spPr>
          <p:txBody>
            <a:bodyPr wrap="none" anchor="ctr"/>
            <a:lstStyle/>
            <a:p>
              <a:endParaRPr lang="ru-RU"/>
            </a:p>
          </p:txBody>
        </p:sp>
        <p:grpSp>
          <p:nvGrpSpPr>
            <p:cNvPr id="31785" name="Group 82"/>
            <p:cNvGrpSpPr>
              <a:grpSpLocks/>
            </p:cNvGrpSpPr>
            <p:nvPr/>
          </p:nvGrpSpPr>
          <p:grpSpPr bwMode="auto">
            <a:xfrm>
              <a:off x="1239" y="1515"/>
              <a:ext cx="115" cy="115"/>
              <a:chOff x="1239" y="1515"/>
              <a:chExt cx="115" cy="115"/>
            </a:xfrm>
          </p:grpSpPr>
          <p:sp>
            <p:nvSpPr>
              <p:cNvPr id="31786" name="AutoShape 83"/>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1787" name="AutoShape 84"/>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sp>
          <p:nvSpPr>
            <p:cNvPr id="31788" name="Text Box 85"/>
            <p:cNvSpPr txBox="1">
              <a:spLocks noChangeArrowheads="1"/>
            </p:cNvSpPr>
            <p:nvPr/>
          </p:nvSpPr>
          <p:spPr bwMode="auto">
            <a:xfrm>
              <a:off x="1895" y="1358"/>
              <a:ext cx="64" cy="278"/>
            </a:xfrm>
            <a:prstGeom prst="rect">
              <a:avLst/>
            </a:prstGeom>
            <a:noFill/>
            <a:ln w="9525" algn="ctr">
              <a:noFill/>
              <a:miter lim="800000"/>
              <a:headEnd/>
              <a:tailEnd/>
            </a:ln>
          </p:spPr>
          <p:txBody>
            <a:bodyPr wrap="none">
              <a:spAutoFit/>
            </a:bodyPr>
            <a:lstStyle/>
            <a:p>
              <a:pPr eaLnBrk="0" hangingPunct="0"/>
              <a:endParaRPr lang="ru-RU" sz="2400" b="1"/>
            </a:p>
          </p:txBody>
        </p:sp>
      </p:grpSp>
      <p:pic>
        <p:nvPicPr>
          <p:cNvPr id="31789" name="Picture 3"/>
          <p:cNvPicPr>
            <a:picLocks noChangeAspect="1" noChangeArrowheads="1"/>
          </p:cNvPicPr>
          <p:nvPr/>
        </p:nvPicPr>
        <p:blipFill>
          <a:blip r:embed="rId2" cstate="print"/>
          <a:srcRect/>
          <a:stretch>
            <a:fillRect/>
          </a:stretch>
        </p:blipFill>
        <p:spPr bwMode="auto">
          <a:xfrm>
            <a:off x="6732588" y="2997200"/>
            <a:ext cx="1714500" cy="2163763"/>
          </a:xfrm>
          <a:prstGeom prst="rect">
            <a:avLst/>
          </a:prstGeom>
          <a:noFill/>
          <a:ln w="9525">
            <a:noFill/>
            <a:miter lim="800000"/>
            <a:headEnd/>
            <a:tailEnd/>
          </a:ln>
        </p:spPr>
      </p:pic>
      <p:sp>
        <p:nvSpPr>
          <p:cNvPr id="31790" name="AutoShape 46"/>
          <p:cNvSpPr>
            <a:spLocks noChangeArrowheads="1"/>
          </p:cNvSpPr>
          <p:nvPr/>
        </p:nvSpPr>
        <p:spPr bwMode="auto">
          <a:xfrm>
            <a:off x="5003800" y="1989138"/>
            <a:ext cx="1439863" cy="792162"/>
          </a:xfrm>
          <a:prstGeom prst="rightArrow">
            <a:avLst>
              <a:gd name="adj1" fmla="val 50000"/>
              <a:gd name="adj2" fmla="val 45441"/>
            </a:avLst>
          </a:prstGeom>
          <a:solidFill>
            <a:srgbClr val="99CC00"/>
          </a:solidFill>
          <a:ln w="9525">
            <a:solidFill>
              <a:schemeClr val="tx1"/>
            </a:solidFill>
            <a:miter lim="800000"/>
            <a:headEnd/>
            <a:tailEnd/>
          </a:ln>
          <a:effectLst/>
        </p:spPr>
        <p:txBody>
          <a:bodyPr wrap="none" anchor="ctr"/>
          <a:lstStyle/>
          <a:p>
            <a:endParaRPr lang="ru-RU"/>
          </a:p>
        </p:txBody>
      </p:sp>
    </p:spTree>
    <p:extLst>
      <p:ext uri="{BB962C8B-B14F-4D97-AF65-F5344CB8AC3E}">
        <p14:creationId xmlns:p14="http://schemas.microsoft.com/office/powerpoint/2010/main" val="3390393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5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79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7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7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5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6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7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17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75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177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17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78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1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nimBg="1"/>
      <p:bldP spid="31750" grpId="0"/>
      <p:bldP spid="31751" grpId="0"/>
      <p:bldP spid="31752" grpId="0"/>
      <p:bldP spid="31753" grpId="0"/>
      <p:bldP spid="31754" grpId="0"/>
      <p:bldP spid="31755" grpId="0"/>
      <p:bldP spid="31756" grpId="0"/>
      <p:bldP spid="3179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AutoShape 5"/>
          <p:cNvSpPr>
            <a:spLocks noChangeArrowheads="1"/>
          </p:cNvSpPr>
          <p:nvPr/>
        </p:nvSpPr>
        <p:spPr bwMode="auto">
          <a:xfrm>
            <a:off x="395288" y="333375"/>
            <a:ext cx="2017712" cy="2306638"/>
          </a:xfrm>
          <a:prstGeom prst="roundRect">
            <a:avLst>
              <a:gd name="adj" fmla="val 16667"/>
            </a:avLst>
          </a:prstGeom>
          <a:gradFill rotWithShape="1">
            <a:gsLst>
              <a:gs pos="0">
                <a:srgbClr val="FFFFFF"/>
              </a:gs>
              <a:gs pos="100000">
                <a:srgbClr val="EAEAEA"/>
              </a:gs>
            </a:gsLst>
            <a:lin ang="0" scaled="1"/>
          </a:gradFill>
          <a:ln w="38100">
            <a:solidFill>
              <a:schemeClr val="folHlink"/>
            </a:solidFill>
            <a:round/>
            <a:headEnd/>
            <a:tailEnd/>
          </a:ln>
        </p:spPr>
        <p:txBody>
          <a:bodyPr wrap="none" anchor="ctr"/>
          <a:lstStyle/>
          <a:p>
            <a:pPr algn="ctr" eaLnBrk="0" hangingPunct="0"/>
            <a:endParaRPr lang="ru-RU">
              <a:latin typeface="Verdana" pitchFamily="34" charset="0"/>
            </a:endParaRPr>
          </a:p>
        </p:txBody>
      </p:sp>
      <p:sp>
        <p:nvSpPr>
          <p:cNvPr id="194566" name="AutoShape 6"/>
          <p:cNvSpPr>
            <a:spLocks noChangeAspect="1" noChangeArrowheads="1"/>
          </p:cNvSpPr>
          <p:nvPr/>
        </p:nvSpPr>
        <p:spPr bwMode="gray">
          <a:xfrm>
            <a:off x="2555875" y="2103438"/>
            <a:ext cx="1589088" cy="579437"/>
          </a:xfrm>
          <a:prstGeom prst="rightArrow">
            <a:avLst>
              <a:gd name="adj1" fmla="val 35167"/>
              <a:gd name="adj2" fmla="val 111057"/>
            </a:avLst>
          </a:prstGeom>
          <a:gradFill rotWithShape="1">
            <a:gsLst>
              <a:gs pos="0">
                <a:schemeClr val="bg2">
                  <a:gamma/>
                  <a:shade val="89020"/>
                  <a:invGamma/>
                  <a:alpha val="0"/>
                </a:schemeClr>
              </a:gs>
              <a:gs pos="100000">
                <a:schemeClr val="bg2"/>
              </a:gs>
            </a:gsLst>
            <a:lin ang="0" scaled="1"/>
          </a:gradFill>
          <a:ln w="0" algn="ctr">
            <a:noFill/>
            <a:miter lim="800000"/>
            <a:headEnd/>
            <a:tailEnd/>
          </a:ln>
          <a:effectLst/>
        </p:spPr>
        <p:txBody>
          <a:bodyPr wrap="none" anchor="ctr"/>
          <a:lstStyle/>
          <a:p>
            <a:pPr>
              <a:defRPr/>
            </a:pPr>
            <a:endParaRPr lang="ru-RU" sz="2400">
              <a:latin typeface="Times New Roman" pitchFamily="18" charset="0"/>
            </a:endParaRPr>
          </a:p>
        </p:txBody>
      </p:sp>
      <p:sp>
        <p:nvSpPr>
          <p:cNvPr id="34822" name="Rectangle 11"/>
          <p:cNvSpPr>
            <a:spLocks noChangeArrowheads="1"/>
          </p:cNvSpPr>
          <p:nvPr/>
        </p:nvSpPr>
        <p:spPr bwMode="auto">
          <a:xfrm>
            <a:off x="2482850" y="806450"/>
            <a:ext cx="1181100" cy="457200"/>
          </a:xfrm>
          <a:prstGeom prst="rect">
            <a:avLst/>
          </a:prstGeom>
          <a:noFill/>
          <a:ln w="9525">
            <a:noFill/>
            <a:miter lim="800000"/>
            <a:headEnd/>
            <a:tailEnd/>
          </a:ln>
        </p:spPr>
        <p:txBody>
          <a:bodyPr wrap="none">
            <a:spAutoFit/>
          </a:bodyPr>
          <a:lstStyle/>
          <a:p>
            <a:r>
              <a:rPr lang="ru-RU" sz="2400" b="1">
                <a:solidFill>
                  <a:srgbClr val="666633"/>
                </a:solidFill>
              </a:rPr>
              <a:t>exit</a:t>
            </a:r>
          </a:p>
        </p:txBody>
      </p:sp>
      <p:sp>
        <p:nvSpPr>
          <p:cNvPr id="34823" name="Rectangle 12"/>
          <p:cNvSpPr>
            <a:spLocks noChangeArrowheads="1"/>
          </p:cNvSpPr>
          <p:nvPr/>
        </p:nvSpPr>
        <p:spPr bwMode="auto">
          <a:xfrm>
            <a:off x="4127500" y="908050"/>
            <a:ext cx="5016500" cy="822325"/>
          </a:xfrm>
          <a:prstGeom prst="rect">
            <a:avLst/>
          </a:prstGeom>
          <a:noFill/>
          <a:ln w="9525">
            <a:noFill/>
            <a:miter lim="800000"/>
            <a:headEnd/>
            <a:tailEnd/>
          </a:ln>
        </p:spPr>
        <p:txBody>
          <a:bodyPr wrap="none">
            <a:spAutoFit/>
          </a:bodyPr>
          <a:lstStyle/>
          <a:p>
            <a:r>
              <a:rPr lang="ru-RU" sz="2400" b="1"/>
              <a:t>decisions and actions,</a:t>
            </a:r>
            <a:r>
              <a:rPr lang="ru-RU" sz="2000" b="1" i="1"/>
              <a:t> </a:t>
            </a:r>
          </a:p>
          <a:p>
            <a:r>
              <a:rPr lang="ru-RU" sz="2400" b="1"/>
              <a:t>satisfying requirements:</a:t>
            </a:r>
          </a:p>
        </p:txBody>
      </p:sp>
      <p:sp>
        <p:nvSpPr>
          <p:cNvPr id="34824" name="Rectangle 14"/>
          <p:cNvSpPr>
            <a:spLocks noChangeArrowheads="1"/>
          </p:cNvSpPr>
          <p:nvPr/>
        </p:nvSpPr>
        <p:spPr bwMode="auto">
          <a:xfrm>
            <a:off x="612775" y="1273175"/>
            <a:ext cx="1584325" cy="457200"/>
          </a:xfrm>
          <a:prstGeom prst="rect">
            <a:avLst/>
          </a:prstGeom>
          <a:noFill/>
          <a:ln w="9525">
            <a:noFill/>
            <a:miter lim="800000"/>
            <a:headEnd/>
            <a:tailEnd/>
          </a:ln>
        </p:spPr>
        <p:txBody>
          <a:bodyPr>
            <a:spAutoFit/>
          </a:bodyPr>
          <a:lstStyle/>
          <a:p>
            <a:pPr algn="ctr"/>
            <a:r>
              <a:rPr lang="ru-RU" sz="2400" b="1">
                <a:solidFill>
                  <a:srgbClr val="FF0000"/>
                </a:solidFill>
              </a:rPr>
              <a:t>system</a:t>
            </a:r>
          </a:p>
        </p:txBody>
      </p:sp>
      <p:grpSp>
        <p:nvGrpSpPr>
          <p:cNvPr id="34851" name="Group 35"/>
          <p:cNvGrpSpPr>
            <a:grpSpLocks/>
          </p:cNvGrpSpPr>
          <p:nvPr/>
        </p:nvGrpSpPr>
        <p:grpSpPr bwMode="auto">
          <a:xfrm>
            <a:off x="3565525" y="2347913"/>
            <a:ext cx="5260975" cy="457200"/>
            <a:chOff x="2245" y="1933"/>
            <a:chExt cx="3314" cy="288"/>
          </a:xfrm>
        </p:grpSpPr>
        <p:sp>
          <p:nvSpPr>
            <p:cNvPr id="34825" name="Rectangle 21"/>
            <p:cNvSpPr>
              <a:spLocks noChangeArrowheads="1"/>
            </p:cNvSpPr>
            <p:nvPr/>
          </p:nvSpPr>
          <p:spPr bwMode="auto">
            <a:xfrm>
              <a:off x="2381" y="1933"/>
              <a:ext cx="3178" cy="288"/>
            </a:xfrm>
            <a:prstGeom prst="rect">
              <a:avLst/>
            </a:prstGeom>
            <a:noFill/>
            <a:ln w="9525">
              <a:noFill/>
              <a:miter lim="800000"/>
              <a:headEnd/>
              <a:tailEnd/>
            </a:ln>
          </p:spPr>
          <p:txBody>
            <a:bodyPr wrap="none">
              <a:spAutoFit/>
            </a:bodyPr>
            <a:lstStyle/>
            <a:p>
              <a:pPr>
                <a:spcBef>
                  <a:spcPct val="20000"/>
                </a:spcBef>
              </a:pPr>
              <a:r>
                <a:rPr lang="ru-RU" sz="2400" b="1"/>
                <a:t>government appropriations</a:t>
              </a:r>
            </a:p>
          </p:txBody>
        </p:sp>
        <p:sp>
          <p:nvSpPr>
            <p:cNvPr id="34826" name="Line 22"/>
            <p:cNvSpPr>
              <a:spLocks noChangeShapeType="1"/>
            </p:cNvSpPr>
            <p:nvPr/>
          </p:nvSpPr>
          <p:spPr bwMode="auto">
            <a:xfrm flipV="1">
              <a:off x="2398" y="2160"/>
              <a:ext cx="2659" cy="5"/>
            </a:xfrm>
            <a:prstGeom prst="line">
              <a:avLst/>
            </a:prstGeom>
            <a:noFill/>
            <a:ln w="25400">
              <a:solidFill>
                <a:srgbClr val="5F5F5F"/>
              </a:solidFill>
              <a:prstDash val="sysDot"/>
              <a:round/>
              <a:headEnd/>
              <a:tailEnd type="oval" w="med" len="med"/>
            </a:ln>
          </p:spPr>
          <p:txBody>
            <a:bodyPr wrap="none" anchor="ctr"/>
            <a:lstStyle/>
            <a:p>
              <a:endParaRPr lang="ru-RU"/>
            </a:p>
          </p:txBody>
        </p:sp>
        <p:grpSp>
          <p:nvGrpSpPr>
            <p:cNvPr id="34827" name="Group 23"/>
            <p:cNvGrpSpPr>
              <a:grpSpLocks/>
            </p:cNvGrpSpPr>
            <p:nvPr/>
          </p:nvGrpSpPr>
          <p:grpSpPr bwMode="auto">
            <a:xfrm>
              <a:off x="2245" y="2098"/>
              <a:ext cx="115" cy="115"/>
              <a:chOff x="1239" y="1515"/>
              <a:chExt cx="115" cy="115"/>
            </a:xfrm>
          </p:grpSpPr>
          <p:sp>
            <p:nvSpPr>
              <p:cNvPr id="34828" name="AutoShape 24"/>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4829" name="AutoShape 25"/>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grpSp>
      <p:sp>
        <p:nvSpPr>
          <p:cNvPr id="34844" name="AutoShape 28"/>
          <p:cNvSpPr>
            <a:spLocks noChangeArrowheads="1"/>
          </p:cNvSpPr>
          <p:nvPr/>
        </p:nvSpPr>
        <p:spPr bwMode="auto">
          <a:xfrm>
            <a:off x="2411413" y="1341438"/>
            <a:ext cx="1655762" cy="503237"/>
          </a:xfrm>
          <a:prstGeom prst="rightArrow">
            <a:avLst>
              <a:gd name="adj1" fmla="val 50000"/>
              <a:gd name="adj2" fmla="val 82256"/>
            </a:avLst>
          </a:prstGeom>
          <a:solidFill>
            <a:srgbClr val="99CC00"/>
          </a:solidFill>
          <a:ln w="9525">
            <a:solidFill>
              <a:schemeClr val="tx1"/>
            </a:solidFill>
            <a:miter lim="800000"/>
            <a:headEnd/>
            <a:tailEnd/>
          </a:ln>
          <a:effectLst/>
        </p:spPr>
        <p:txBody>
          <a:bodyPr wrap="none" anchor="ctr"/>
          <a:lstStyle/>
          <a:p>
            <a:endParaRPr lang="ru-RU"/>
          </a:p>
        </p:txBody>
      </p:sp>
      <p:grpSp>
        <p:nvGrpSpPr>
          <p:cNvPr id="34849" name="Group 33"/>
          <p:cNvGrpSpPr>
            <a:grpSpLocks/>
          </p:cNvGrpSpPr>
          <p:nvPr/>
        </p:nvGrpSpPr>
        <p:grpSpPr bwMode="auto">
          <a:xfrm>
            <a:off x="3565525" y="1771650"/>
            <a:ext cx="4452938" cy="531813"/>
            <a:chOff x="2252" y="1951"/>
            <a:chExt cx="2805" cy="335"/>
          </a:xfrm>
        </p:grpSpPr>
        <p:grpSp>
          <p:nvGrpSpPr>
            <p:cNvPr id="34838" name="Group 41"/>
            <p:cNvGrpSpPr>
              <a:grpSpLocks/>
            </p:cNvGrpSpPr>
            <p:nvPr/>
          </p:nvGrpSpPr>
          <p:grpSpPr bwMode="auto">
            <a:xfrm>
              <a:off x="2252" y="1951"/>
              <a:ext cx="2805" cy="318"/>
              <a:chOff x="1239" y="1296"/>
              <a:chExt cx="3177" cy="334"/>
            </a:xfrm>
          </p:grpSpPr>
          <p:sp>
            <p:nvSpPr>
              <p:cNvPr id="34839" name="Line 42"/>
              <p:cNvSpPr>
                <a:spLocks noChangeShapeType="1"/>
              </p:cNvSpPr>
              <p:nvPr/>
            </p:nvSpPr>
            <p:spPr bwMode="auto">
              <a:xfrm>
                <a:off x="1392" y="1582"/>
                <a:ext cx="3024" cy="0"/>
              </a:xfrm>
              <a:prstGeom prst="line">
                <a:avLst/>
              </a:prstGeom>
              <a:noFill/>
              <a:ln w="25400">
                <a:solidFill>
                  <a:srgbClr val="5F5F5F"/>
                </a:solidFill>
                <a:prstDash val="sysDot"/>
                <a:round/>
                <a:headEnd/>
                <a:tailEnd type="oval" w="med" len="med"/>
              </a:ln>
            </p:spPr>
            <p:txBody>
              <a:bodyPr wrap="none" anchor="ctr"/>
              <a:lstStyle/>
              <a:p>
                <a:endParaRPr lang="ru-RU"/>
              </a:p>
            </p:txBody>
          </p:sp>
          <p:grpSp>
            <p:nvGrpSpPr>
              <p:cNvPr id="34840" name="Group 43"/>
              <p:cNvGrpSpPr>
                <a:grpSpLocks/>
              </p:cNvGrpSpPr>
              <p:nvPr/>
            </p:nvGrpSpPr>
            <p:grpSpPr bwMode="auto">
              <a:xfrm>
                <a:off x="1239" y="1515"/>
                <a:ext cx="115" cy="115"/>
                <a:chOff x="1239" y="1515"/>
                <a:chExt cx="115" cy="115"/>
              </a:xfrm>
            </p:grpSpPr>
            <p:sp>
              <p:nvSpPr>
                <p:cNvPr id="34841" name="AutoShape 44"/>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4842" name="AutoShape 45"/>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sp>
            <p:nvSpPr>
              <p:cNvPr id="34843" name="Text Box 46"/>
              <p:cNvSpPr txBox="1">
                <a:spLocks noChangeArrowheads="1"/>
              </p:cNvSpPr>
              <p:nvPr/>
            </p:nvSpPr>
            <p:spPr bwMode="auto">
              <a:xfrm>
                <a:off x="1890" y="1296"/>
                <a:ext cx="129" cy="302"/>
              </a:xfrm>
              <a:prstGeom prst="rect">
                <a:avLst/>
              </a:prstGeom>
              <a:noFill/>
              <a:ln w="9525" algn="ctr">
                <a:noFill/>
                <a:miter lim="800000"/>
                <a:headEnd/>
                <a:tailEnd/>
              </a:ln>
            </p:spPr>
            <p:txBody>
              <a:bodyPr wrap="none">
                <a:spAutoFit/>
              </a:bodyPr>
              <a:lstStyle/>
              <a:p>
                <a:pPr eaLnBrk="0" hangingPunct="0"/>
                <a:endParaRPr lang="ru-RU" sz="2400" b="1"/>
              </a:p>
            </p:txBody>
          </p:sp>
        </p:grpSp>
        <p:sp>
          <p:nvSpPr>
            <p:cNvPr id="34845" name="Rectangle 20"/>
            <p:cNvSpPr>
              <a:spLocks noChangeArrowheads="1"/>
            </p:cNvSpPr>
            <p:nvPr/>
          </p:nvSpPr>
          <p:spPr bwMode="auto">
            <a:xfrm>
              <a:off x="2492" y="1998"/>
              <a:ext cx="1486" cy="288"/>
            </a:xfrm>
            <a:prstGeom prst="rect">
              <a:avLst/>
            </a:prstGeom>
            <a:noFill/>
            <a:ln w="9525">
              <a:noFill/>
              <a:miter lim="800000"/>
              <a:headEnd/>
              <a:tailEnd/>
            </a:ln>
          </p:spPr>
          <p:txBody>
            <a:bodyPr wrap="none">
              <a:spAutoFit/>
            </a:bodyPr>
            <a:lstStyle/>
            <a:p>
              <a:r>
                <a:rPr lang="ru-RU" sz="2400" b="1"/>
                <a:t>new laws</a:t>
              </a:r>
            </a:p>
          </p:txBody>
        </p:sp>
      </p:grpSp>
      <p:grpSp>
        <p:nvGrpSpPr>
          <p:cNvPr id="34852" name="Group 36"/>
          <p:cNvGrpSpPr>
            <a:grpSpLocks/>
          </p:cNvGrpSpPr>
          <p:nvPr/>
        </p:nvGrpSpPr>
        <p:grpSpPr bwMode="auto">
          <a:xfrm>
            <a:off x="3565525" y="2852738"/>
            <a:ext cx="4464050" cy="461962"/>
            <a:chOff x="2245" y="2251"/>
            <a:chExt cx="2812" cy="291"/>
          </a:xfrm>
        </p:grpSpPr>
        <p:grpSp>
          <p:nvGrpSpPr>
            <p:cNvPr id="34830" name="Group 27"/>
            <p:cNvGrpSpPr>
              <a:grpSpLocks/>
            </p:cNvGrpSpPr>
            <p:nvPr/>
          </p:nvGrpSpPr>
          <p:grpSpPr bwMode="auto">
            <a:xfrm>
              <a:off x="2245" y="2427"/>
              <a:ext cx="115" cy="115"/>
              <a:chOff x="1239" y="1515"/>
              <a:chExt cx="115" cy="115"/>
            </a:xfrm>
          </p:grpSpPr>
          <p:sp>
            <p:nvSpPr>
              <p:cNvPr id="34831" name="AutoShape 28"/>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4832" name="AutoShape 29"/>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sp>
          <p:nvSpPr>
            <p:cNvPr id="34833" name="Rectangle 30"/>
            <p:cNvSpPr>
              <a:spLocks noChangeArrowheads="1"/>
            </p:cNvSpPr>
            <p:nvPr/>
          </p:nvSpPr>
          <p:spPr bwMode="auto">
            <a:xfrm>
              <a:off x="2472" y="2251"/>
              <a:ext cx="1974" cy="288"/>
            </a:xfrm>
            <a:prstGeom prst="rect">
              <a:avLst/>
            </a:prstGeom>
            <a:noFill/>
            <a:ln w="9525">
              <a:noFill/>
              <a:miter lim="800000"/>
              <a:headEnd/>
              <a:tailEnd/>
            </a:ln>
          </p:spPr>
          <p:txBody>
            <a:bodyPr wrap="none">
              <a:spAutoFit/>
            </a:bodyPr>
            <a:lstStyle/>
            <a:p>
              <a:r>
                <a:rPr lang="ru-RU" sz="2400" b="1"/>
                <a:t>raising pensions</a:t>
              </a:r>
            </a:p>
          </p:txBody>
        </p:sp>
        <p:sp>
          <p:nvSpPr>
            <p:cNvPr id="34846" name="Line 26"/>
            <p:cNvSpPr>
              <a:spLocks noChangeShapeType="1"/>
            </p:cNvSpPr>
            <p:nvPr/>
          </p:nvSpPr>
          <p:spPr bwMode="auto">
            <a:xfrm>
              <a:off x="2336" y="2494"/>
              <a:ext cx="2721" cy="18"/>
            </a:xfrm>
            <a:prstGeom prst="line">
              <a:avLst/>
            </a:prstGeom>
            <a:noFill/>
            <a:ln w="25400">
              <a:solidFill>
                <a:srgbClr val="5F5F5F"/>
              </a:solidFill>
              <a:prstDash val="sysDot"/>
              <a:round/>
              <a:headEnd/>
              <a:tailEnd type="oval" w="med" len="med"/>
            </a:ln>
          </p:spPr>
          <p:txBody>
            <a:bodyPr wrap="none" anchor="ctr"/>
            <a:lstStyle/>
            <a:p>
              <a:endParaRPr lang="ru-RU"/>
            </a:p>
          </p:txBody>
        </p:sp>
      </p:grpSp>
      <p:grpSp>
        <p:nvGrpSpPr>
          <p:cNvPr id="34853" name="Group 37"/>
          <p:cNvGrpSpPr>
            <a:grpSpLocks/>
          </p:cNvGrpSpPr>
          <p:nvPr/>
        </p:nvGrpSpPr>
        <p:grpSpPr bwMode="auto">
          <a:xfrm>
            <a:off x="3563938" y="3284538"/>
            <a:ext cx="4465637" cy="476250"/>
            <a:chOff x="2244" y="2523"/>
            <a:chExt cx="2813" cy="300"/>
          </a:xfrm>
        </p:grpSpPr>
        <p:grpSp>
          <p:nvGrpSpPr>
            <p:cNvPr id="34834" name="Group 32"/>
            <p:cNvGrpSpPr>
              <a:grpSpLocks/>
            </p:cNvGrpSpPr>
            <p:nvPr/>
          </p:nvGrpSpPr>
          <p:grpSpPr bwMode="auto">
            <a:xfrm>
              <a:off x="2244" y="2708"/>
              <a:ext cx="115" cy="115"/>
              <a:chOff x="1239" y="1515"/>
              <a:chExt cx="115" cy="115"/>
            </a:xfrm>
          </p:grpSpPr>
          <p:sp>
            <p:nvSpPr>
              <p:cNvPr id="34835" name="AutoShape 33"/>
              <p:cNvSpPr>
                <a:spLocks noChangeArrowheads="1"/>
              </p:cNvSpPr>
              <p:nvPr/>
            </p:nvSpPr>
            <p:spPr bwMode="gray">
              <a:xfrm rot="2700000">
                <a:off x="1239" y="1515"/>
                <a:ext cx="115" cy="115"/>
              </a:xfrm>
              <a:prstGeom prst="rtTriangle">
                <a:avLst/>
              </a:prstGeom>
              <a:solidFill>
                <a:srgbClr val="808080"/>
              </a:solidFill>
              <a:ln w="9525" algn="ctr">
                <a:noFill/>
                <a:miter lim="800000"/>
                <a:headEnd/>
                <a:tailEnd/>
              </a:ln>
            </p:spPr>
            <p:txBody>
              <a:bodyPr rot="10800000" vert="eaVert" wrap="none" anchor="ctr"/>
              <a:lstStyle/>
              <a:p>
                <a:endParaRPr lang="ru-RU" sz="2400" b="1">
                  <a:latin typeface="Times New Roman" pitchFamily="18" charset="0"/>
                </a:endParaRPr>
              </a:p>
            </p:txBody>
          </p:sp>
          <p:sp>
            <p:nvSpPr>
              <p:cNvPr id="34836" name="AutoShape 34"/>
              <p:cNvSpPr>
                <a:spLocks noChangeArrowheads="1"/>
              </p:cNvSpPr>
              <p:nvPr/>
            </p:nvSpPr>
            <p:spPr bwMode="gray">
              <a:xfrm rot="18900000" flipH="1">
                <a:off x="1239" y="1515"/>
                <a:ext cx="115" cy="115"/>
              </a:xfrm>
              <a:prstGeom prst="rtTriangle">
                <a:avLst/>
              </a:prstGeom>
              <a:solidFill>
                <a:srgbClr val="003399"/>
              </a:solidFill>
              <a:ln w="9525" algn="ctr">
                <a:noFill/>
                <a:miter lim="800000"/>
                <a:headEnd/>
                <a:tailEnd/>
              </a:ln>
            </p:spPr>
            <p:txBody>
              <a:bodyPr vert="eaVert" wrap="none" anchor="ctr"/>
              <a:lstStyle/>
              <a:p>
                <a:endParaRPr lang="ru-RU" sz="2400" b="1">
                  <a:latin typeface="Times New Roman" pitchFamily="18" charset="0"/>
                </a:endParaRPr>
              </a:p>
            </p:txBody>
          </p:sp>
        </p:grpSp>
        <p:sp>
          <p:nvSpPr>
            <p:cNvPr id="34837" name="Rectangle 39"/>
            <p:cNvSpPr>
              <a:spLocks noChangeArrowheads="1"/>
            </p:cNvSpPr>
            <p:nvPr/>
          </p:nvSpPr>
          <p:spPr bwMode="auto">
            <a:xfrm>
              <a:off x="2472" y="2523"/>
              <a:ext cx="2036" cy="288"/>
            </a:xfrm>
            <a:prstGeom prst="rect">
              <a:avLst/>
            </a:prstGeom>
            <a:noFill/>
            <a:ln w="9525">
              <a:noFill/>
              <a:miter lim="800000"/>
              <a:headEnd/>
              <a:tailEnd/>
            </a:ln>
          </p:spPr>
          <p:txBody>
            <a:bodyPr wrap="none">
              <a:spAutoFit/>
            </a:bodyPr>
            <a:lstStyle/>
            <a:p>
              <a:r>
                <a:rPr lang="ru-RU" sz="2400" b="1"/>
                <a:t>setting benefits</a:t>
              </a:r>
            </a:p>
          </p:txBody>
        </p:sp>
        <p:sp>
          <p:nvSpPr>
            <p:cNvPr id="34847" name="Line 31"/>
            <p:cNvSpPr>
              <a:spLocks noChangeShapeType="1"/>
            </p:cNvSpPr>
            <p:nvPr/>
          </p:nvSpPr>
          <p:spPr bwMode="auto">
            <a:xfrm>
              <a:off x="2397" y="2775"/>
              <a:ext cx="2660" cy="19"/>
            </a:xfrm>
            <a:prstGeom prst="line">
              <a:avLst/>
            </a:prstGeom>
            <a:noFill/>
            <a:ln w="25400">
              <a:solidFill>
                <a:srgbClr val="5F5F5F"/>
              </a:solidFill>
              <a:prstDash val="sysDot"/>
              <a:round/>
              <a:headEnd/>
              <a:tailEnd type="oval" w="med" len="med"/>
            </a:ln>
          </p:spPr>
          <p:txBody>
            <a:bodyPr wrap="none" anchor="ctr"/>
            <a:lstStyle/>
            <a:p>
              <a:endParaRPr lang="ru-RU"/>
            </a:p>
          </p:txBody>
        </p:sp>
      </p:grpSp>
      <p:sp>
        <p:nvSpPr>
          <p:cNvPr id="34848" name="Rectangle 32"/>
          <p:cNvSpPr>
            <a:spLocks noChangeArrowheads="1"/>
          </p:cNvSpPr>
          <p:nvPr/>
        </p:nvSpPr>
        <p:spPr bwMode="auto">
          <a:xfrm>
            <a:off x="0" y="3860800"/>
            <a:ext cx="11877675" cy="2835275"/>
          </a:xfrm>
          <a:prstGeom prst="rect">
            <a:avLst/>
          </a:prstGeom>
          <a:noFill/>
          <a:ln w="9525">
            <a:noFill/>
            <a:miter lim="800000"/>
            <a:headEnd/>
            <a:tailEnd/>
          </a:ln>
          <a:effectLst/>
        </p:spPr>
        <p:txBody>
          <a:bodyPr>
            <a:spAutoFit/>
          </a:bodyPr>
          <a:lstStyle/>
          <a:p>
            <a:r>
              <a:rPr lang="ru-RU" sz="2000" b="1">
                <a:solidFill>
                  <a:srgbClr val="FF0000"/>
                </a:solidFill>
              </a:rPr>
              <a:t>For the political system to survive, it must </a:t>
            </a:r>
          </a:p>
          <a:p>
            <a:r>
              <a:rPr lang="ru-RU" sz="2000" b="1">
                <a:solidFill>
                  <a:srgbClr val="FF0000"/>
                </a:solidFill>
              </a:rPr>
              <a:t>convert incoming requirements and support to </a:t>
            </a:r>
          </a:p>
          <a:p>
            <a:r>
              <a:rPr lang="ru-RU" sz="2000" b="1">
                <a:solidFill>
                  <a:srgbClr val="FF0000"/>
                </a:solidFill>
              </a:rPr>
              <a:t>appropriate decisions and actions, which is only possible if: </a:t>
            </a:r>
          </a:p>
          <a:p>
            <a:r>
              <a:rPr lang="ru-RU" sz="2000" b="1">
                <a:solidFill>
                  <a:srgbClr val="FF0000"/>
                </a:solidFill>
              </a:rPr>
              <a:t>the presence of its ability to self-regulate.</a:t>
            </a:r>
          </a:p>
          <a:p>
            <a:r>
              <a:rPr lang="ru-RU" sz="2000" b="1">
                <a:solidFill>
                  <a:srgbClr val="333399"/>
                </a:solidFill>
              </a:rPr>
              <a:t>The political process turns out to be a process of transformation</a:t>
            </a:r>
          </a:p>
          <a:p>
            <a:r>
              <a:rPr lang="ru-RU" sz="2000" b="1">
                <a:solidFill>
                  <a:srgbClr val="333399"/>
                </a:solidFill>
              </a:rPr>
              <a:t> transfer information from "input" to "output": </a:t>
            </a:r>
          </a:p>
          <a:p>
            <a:r>
              <a:rPr lang="ru-RU" sz="2000" b="1"/>
              <a:t>responding to environmental signals, the political system </a:t>
            </a:r>
          </a:p>
          <a:p>
            <a:r>
              <a:rPr lang="ru-RU" sz="2000" b="1"/>
              <a:t>At the same time, it implements changes in the company and supports its employees. </a:t>
            </a:r>
          </a:p>
          <a:p>
            <a:r>
              <a:rPr lang="ru-RU" sz="2000" b="1"/>
              <a:t>stability</a:t>
            </a:r>
          </a:p>
        </p:txBody>
      </p:sp>
    </p:spTree>
    <p:extLst>
      <p:ext uri="{BB962C8B-B14F-4D97-AF65-F5344CB8AC3E}">
        <p14:creationId xmlns:p14="http://schemas.microsoft.com/office/powerpoint/2010/main" val="2939804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3" grpId="0"/>
      <p:bldP spid="3484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7546" y="1131094"/>
            <a:ext cx="6167804" cy="994172"/>
          </a:xfrm>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a:bodyPr>
          <a:lstStyle/>
          <a:p>
            <a:pPr>
              <a:buFontTx/>
              <a:buChar char="-"/>
            </a:pPr>
            <a:r>
              <a:rPr lang="ru-RU" altLang="ru-RU" sz="2400" dirty="0" err="1" smtClean="0">
                <a:latin typeface="Arial" charset="0"/>
              </a:rPr>
              <a:t>Typology</a:t>
            </a:r>
            <a:r>
              <a:rPr lang="ru-RU" altLang="ru-RU" sz="2400" dirty="0" smtClean="0">
                <a:latin typeface="Arial" charset="0"/>
              </a:rPr>
              <a:t> </a:t>
            </a:r>
            <a:r>
              <a:rPr lang="ru-RU" altLang="ru-RU" sz="2400" dirty="0" err="1" smtClean="0">
                <a:latin typeface="Arial" charset="0"/>
              </a:rPr>
              <a:t>of</a:t>
            </a:r>
            <a:r>
              <a:rPr lang="ru-RU" altLang="ru-RU" sz="2400" dirty="0" smtClean="0">
                <a:latin typeface="Arial" charset="0"/>
              </a:rPr>
              <a:t> </a:t>
            </a:r>
            <a:r>
              <a:rPr lang="ru-RU" altLang="ru-RU" sz="2400" dirty="0" err="1" smtClean="0">
                <a:latin typeface="Arial" charset="0"/>
              </a:rPr>
              <a:t>political</a:t>
            </a:r>
            <a:r>
              <a:rPr lang="ru-RU" altLang="ru-RU" sz="2400" dirty="0" smtClean="0">
                <a:latin typeface="Arial" charset="0"/>
              </a:rPr>
              <a:t> </a:t>
            </a:r>
            <a:r>
              <a:rPr lang="ru-RU" altLang="ru-RU" sz="2400" dirty="0" err="1" smtClean="0">
                <a:latin typeface="Arial" charset="0"/>
              </a:rPr>
              <a:t>systems</a:t>
            </a:r>
            <a:r>
              <a:rPr lang="en-US" altLang="ru-RU" sz="2400" dirty="0" smtClean="0">
                <a:latin typeface="Arial" panose="020B0604020202020204" pitchFamily="34" charset="0"/>
                <a:cs typeface="Arial" panose="020B0604020202020204" pitchFamily="34" charset="0"/>
              </a:rPr>
              <a:t>.</a:t>
            </a:r>
          </a:p>
          <a:p>
            <a:pPr>
              <a:buFontTx/>
              <a:buChar char="-"/>
            </a:pPr>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institutional model </a:t>
            </a:r>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political system of </a:t>
            </a:r>
            <a:r>
              <a:rPr lang="en-US" sz="2400" dirty="0" err="1" smtClean="0">
                <a:latin typeface="Arial" panose="020B0604020202020204" pitchFamily="34" charset="0"/>
                <a:cs typeface="Arial" panose="020B0604020202020204" pitchFamily="34" charset="0"/>
              </a:rPr>
              <a:t>D.Easton</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a:buFontTx/>
              <a:buChar char="-"/>
            </a:pPr>
            <a:r>
              <a:rPr lang="en-US" sz="2400" dirty="0">
                <a:latin typeface="Arial" panose="020B0604020202020204" pitchFamily="34" charset="0"/>
                <a:cs typeface="Arial" panose="020B0604020202020204" pitchFamily="34" charset="0"/>
              </a:rPr>
              <a:t>The basic concepts and patterns of the theory of systems.</a:t>
            </a:r>
          </a:p>
          <a:p>
            <a:pPr>
              <a:buFontTx/>
              <a:buChar char="-"/>
            </a:pPr>
            <a:r>
              <a:rPr lang="en-US" sz="2400" dirty="0">
                <a:latin typeface="Arial" panose="020B0604020202020204" pitchFamily="34" charset="0"/>
                <a:cs typeface="Arial" panose="020B0604020202020204" pitchFamily="34" charset="0"/>
              </a:rPr>
              <a:t>Examples of system classification.</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622890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altLang="ru-RU" sz="3600" b="1" dirty="0" err="1">
                <a:latin typeface="Arial" charset="0"/>
              </a:rPr>
              <a:t>TYPOLOGY</a:t>
            </a:r>
            <a:r>
              <a:rPr lang="ru-RU" altLang="ru-RU" sz="3600" b="1" dirty="0">
                <a:latin typeface="Arial" charset="0"/>
              </a:rPr>
              <a:t> </a:t>
            </a:r>
            <a:r>
              <a:rPr lang="ru-RU" altLang="ru-RU" sz="3600" b="1" dirty="0" err="1">
                <a:latin typeface="Arial" charset="0"/>
              </a:rPr>
              <a:t>OF</a:t>
            </a:r>
            <a:r>
              <a:rPr lang="ru-RU" altLang="ru-RU" sz="3600" b="1" dirty="0">
                <a:latin typeface="Arial" charset="0"/>
              </a:rPr>
              <a:t> </a:t>
            </a:r>
            <a:r>
              <a:rPr lang="ru-RU" altLang="ru-RU" sz="3600" b="1" dirty="0" err="1">
                <a:latin typeface="Arial" charset="0"/>
              </a:rPr>
              <a:t>POLITICAL</a:t>
            </a:r>
            <a:r>
              <a:rPr lang="ru-RU" altLang="ru-RU" sz="3600" b="1" dirty="0">
                <a:latin typeface="Arial" charset="0"/>
              </a:rPr>
              <a:t> </a:t>
            </a:r>
            <a:r>
              <a:rPr lang="ru-RU" altLang="ru-RU" sz="3600" b="1" dirty="0" err="1" smtClean="0">
                <a:latin typeface="Arial" charset="0"/>
              </a:rPr>
              <a:t>SYSTEMS</a:t>
            </a:r>
            <a:endParaRPr lang="ru-RU" dirty="0"/>
          </a:p>
        </p:txBody>
      </p:sp>
      <p:sp>
        <p:nvSpPr>
          <p:cNvPr id="3" name="Объект 2"/>
          <p:cNvSpPr>
            <a:spLocks noGrp="1"/>
          </p:cNvSpPr>
          <p:nvPr>
            <p:ph idx="1"/>
          </p:nvPr>
        </p:nvSpPr>
        <p:spPr/>
        <p:txBody>
          <a:bodyPr>
            <a:normAutofit/>
          </a:bodyPr>
          <a:lstStyle/>
          <a:p>
            <a:pPr algn="ctr"/>
            <a:r>
              <a:rPr lang="en-US" sz="2800" dirty="0" smtClean="0"/>
              <a:t>a </a:t>
            </a:r>
            <a:r>
              <a:rPr lang="en-US" sz="2800" dirty="0"/>
              <a:t>way of classifying political systems, which are understood as a set of laws, norms, organizational structures, institutions that constitute a state or other political entity. As a rule, the main criterion for determining a political system is the organization of its government and the ways it is formed. The main distinction in modern political science concerning political systems is their division into autocracies and democracies. These concepts may contain subtypes, for example, "electoral autocracy" or "imperfect democracy".</a:t>
            </a:r>
            <a:endParaRPr lang="ru-RU" sz="2800" dirty="0"/>
          </a:p>
        </p:txBody>
      </p:sp>
    </p:spTree>
    <p:extLst>
      <p:ext uri="{BB962C8B-B14F-4D97-AF65-F5344CB8AC3E}">
        <p14:creationId xmlns:p14="http://schemas.microsoft.com/office/powerpoint/2010/main" val="1857501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R. Dahl distinguished 3 types of systems (based on the degree of democracy of power</a:t>
            </a:r>
            <a:r>
              <a:rPr lang="en-US" b="1" dirty="0" smtClean="0">
                <a:latin typeface="Arial" panose="020B0604020202020204" pitchFamily="34" charset="0"/>
                <a:cs typeface="Arial" panose="020B0604020202020204" pitchFamily="34" charset="0"/>
              </a:rPr>
              <a:t>):</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3200" dirty="0" smtClean="0"/>
              <a:t>    </a:t>
            </a:r>
            <a:r>
              <a:rPr lang="en-US" sz="3200" dirty="0"/>
              <a:t>Totalitarian: a single government, a single party, the people have no right to vote.</a:t>
            </a:r>
          </a:p>
          <a:p>
            <a:r>
              <a:rPr lang="en-US" sz="3200" dirty="0"/>
              <a:t>    Authoritarian: practically indistinguishable from totalitarian, but people have some opportunity to influence politics.</a:t>
            </a:r>
          </a:p>
          <a:p>
            <a:r>
              <a:rPr lang="en-US" sz="3200" dirty="0"/>
              <a:t>    Democratic: party pluralism, the power of the people, the authorities are elected on the basis of general elections.</a:t>
            </a:r>
            <a:endParaRPr lang="ru-RU" sz="3200" dirty="0"/>
          </a:p>
        </p:txBody>
      </p:sp>
    </p:spTree>
    <p:extLst>
      <p:ext uri="{BB962C8B-B14F-4D97-AF65-F5344CB8AC3E}">
        <p14:creationId xmlns:p14="http://schemas.microsoft.com/office/powerpoint/2010/main" val="725059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ChangeArrowheads="1"/>
          </p:cNvSpPr>
          <p:nvPr/>
        </p:nvSpPr>
        <p:spPr bwMode="auto">
          <a:xfrm>
            <a:off x="234950" y="620713"/>
            <a:ext cx="8729663" cy="436563"/>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ru-RU" altLang="ru-RU" sz="2000" b="1" dirty="0">
                <a:solidFill>
                  <a:schemeClr val="tx1"/>
                </a:solidFill>
                <a:latin typeface="Arial" charset="0"/>
              </a:rPr>
              <a:t>TYPOLOGY OF POLITICAL SYSTEMS</a:t>
            </a:r>
          </a:p>
        </p:txBody>
      </p:sp>
      <p:sp>
        <p:nvSpPr>
          <p:cNvPr id="18439" name="Text Box 9"/>
          <p:cNvSpPr txBox="1">
            <a:spLocks noChangeArrowheads="1"/>
          </p:cNvSpPr>
          <p:nvPr/>
        </p:nvSpPr>
        <p:spPr bwMode="auto">
          <a:xfrm>
            <a:off x="250825" y="1600200"/>
            <a:ext cx="2016125" cy="74930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a:solidFill>
                  <a:schemeClr val="tx1"/>
                </a:solidFill>
              </a:rPr>
              <a:t>Source of political power</a:t>
            </a:r>
          </a:p>
        </p:txBody>
      </p:sp>
      <p:sp>
        <p:nvSpPr>
          <p:cNvPr id="18440" name="Text Box 10"/>
          <p:cNvSpPr txBox="1">
            <a:spLocks noChangeArrowheads="1"/>
          </p:cNvSpPr>
          <p:nvPr/>
        </p:nvSpPr>
        <p:spPr bwMode="auto">
          <a:xfrm>
            <a:off x="2439988" y="1600200"/>
            <a:ext cx="2087562" cy="695325"/>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110000"/>
              </a:lnSpc>
              <a:spcBef>
                <a:spcPct val="50000"/>
              </a:spcBef>
            </a:pPr>
            <a:r>
              <a:rPr lang="ru-RU" altLang="ru-RU" b="1" dirty="0">
                <a:solidFill>
                  <a:schemeClr val="tx1"/>
                </a:solidFill>
              </a:rPr>
              <a:t>Attitude to reality</a:t>
            </a:r>
          </a:p>
        </p:txBody>
      </p:sp>
      <p:sp>
        <p:nvSpPr>
          <p:cNvPr id="18441" name="Text Box 11"/>
          <p:cNvSpPr txBox="1">
            <a:spLocks noChangeArrowheads="1"/>
          </p:cNvSpPr>
          <p:nvPr/>
        </p:nvSpPr>
        <p:spPr bwMode="auto">
          <a:xfrm>
            <a:off x="4714875" y="1589088"/>
            <a:ext cx="1944688" cy="749300"/>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a:solidFill>
                  <a:schemeClr val="tx1"/>
                </a:solidFill>
              </a:rPr>
              <a:t>State of the political structure</a:t>
            </a:r>
          </a:p>
        </p:txBody>
      </p:sp>
      <p:sp>
        <p:nvSpPr>
          <p:cNvPr id="18442" name="Text Box 12"/>
          <p:cNvSpPr txBox="1">
            <a:spLocks noChangeArrowheads="1"/>
          </p:cNvSpPr>
          <p:nvPr/>
        </p:nvSpPr>
        <p:spPr bwMode="auto">
          <a:xfrm>
            <a:off x="6886575" y="1589088"/>
            <a:ext cx="1944688" cy="75713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a:solidFill>
                  <a:srgbClr val="FFFF00"/>
                </a:solidFill>
              </a:rPr>
              <a:t>Nature of the political process</a:t>
            </a:r>
          </a:p>
        </p:txBody>
      </p:sp>
      <p:sp>
        <p:nvSpPr>
          <p:cNvPr id="18443" name="Text Box 13"/>
          <p:cNvSpPr txBox="1">
            <a:spLocks noChangeArrowheads="1"/>
          </p:cNvSpPr>
          <p:nvPr/>
        </p:nvSpPr>
        <p:spPr bwMode="auto">
          <a:xfrm>
            <a:off x="239713" y="2751138"/>
            <a:ext cx="2016125" cy="48628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dirty="0">
                <a:solidFill>
                  <a:schemeClr val="tx1"/>
                </a:solidFill>
              </a:rPr>
              <a:t>Democratic (</a:t>
            </a:r>
            <a:r>
              <a:rPr lang="ru-RU" altLang="ru-RU" sz="1600" b="1" dirty="0" err="1" smtClean="0">
                <a:solidFill>
                  <a:schemeClr val="tx1"/>
                </a:solidFill>
              </a:rPr>
              <a:t>constitutional</a:t>
            </a:r>
            <a:r>
              <a:rPr lang="ru-RU" altLang="ru-RU" sz="1600" b="1" dirty="0" smtClean="0">
                <a:solidFill>
                  <a:schemeClr val="tx1"/>
                </a:solidFill>
              </a:rPr>
              <a:t>)</a:t>
            </a:r>
            <a:endParaRPr lang="ru-RU" altLang="ru-RU" sz="1600" b="1" dirty="0">
              <a:solidFill>
                <a:schemeClr val="tx1"/>
              </a:solidFill>
            </a:endParaRPr>
          </a:p>
        </p:txBody>
      </p:sp>
      <p:sp>
        <p:nvSpPr>
          <p:cNvPr id="18444" name="Text Box 14"/>
          <p:cNvSpPr txBox="1">
            <a:spLocks noChangeArrowheads="1"/>
          </p:cNvSpPr>
          <p:nvPr/>
        </p:nvSpPr>
        <p:spPr bwMode="auto">
          <a:xfrm>
            <a:off x="2428875" y="2751138"/>
            <a:ext cx="2087563" cy="360362"/>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110000"/>
              </a:lnSpc>
              <a:spcBef>
                <a:spcPct val="50000"/>
              </a:spcBef>
            </a:pPr>
            <a:r>
              <a:rPr lang="ru-RU" altLang="ru-RU" sz="1600" b="1">
                <a:solidFill>
                  <a:schemeClr val="tx1"/>
                </a:solidFill>
              </a:rPr>
              <a:t>Conservative</a:t>
            </a:r>
          </a:p>
        </p:txBody>
      </p:sp>
      <p:sp>
        <p:nvSpPr>
          <p:cNvPr id="18445" name="Text Box 15"/>
          <p:cNvSpPr txBox="1">
            <a:spLocks noChangeArrowheads="1"/>
          </p:cNvSpPr>
          <p:nvPr/>
        </p:nvSpPr>
        <p:spPr bwMode="auto">
          <a:xfrm>
            <a:off x="4703763" y="2740025"/>
            <a:ext cx="1944687" cy="482600"/>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a:solidFill>
                  <a:schemeClr val="tx1"/>
                </a:solidFill>
              </a:rPr>
              <a:t>Anglo-American</a:t>
            </a:r>
          </a:p>
        </p:txBody>
      </p:sp>
      <p:sp>
        <p:nvSpPr>
          <p:cNvPr id="18446" name="Text Box 16"/>
          <p:cNvSpPr txBox="1">
            <a:spLocks noChangeArrowheads="1"/>
          </p:cNvSpPr>
          <p:nvPr/>
        </p:nvSpPr>
        <p:spPr bwMode="auto">
          <a:xfrm>
            <a:off x="6875463" y="2740025"/>
            <a:ext cx="1944687" cy="287338"/>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dirty="0" err="1">
                <a:solidFill>
                  <a:srgbClr val="FFFF00"/>
                </a:solidFill>
              </a:rPr>
              <a:t>Command</a:t>
            </a:r>
            <a:r>
              <a:rPr lang="ru-RU" altLang="ru-RU" sz="1600" b="1" dirty="0">
                <a:solidFill>
                  <a:srgbClr val="FFFF00"/>
                </a:solidFill>
              </a:rPr>
              <a:t> </a:t>
            </a:r>
            <a:r>
              <a:rPr lang="ru-RU" altLang="ru-RU" sz="1600" b="1" dirty="0" smtClean="0">
                <a:solidFill>
                  <a:srgbClr val="FFFF00"/>
                </a:solidFill>
              </a:rPr>
              <a:t> </a:t>
            </a:r>
            <a:endParaRPr lang="ru-RU" altLang="ru-RU" sz="1600" b="1" dirty="0">
              <a:solidFill>
                <a:srgbClr val="FFFF00"/>
              </a:solidFill>
            </a:endParaRPr>
          </a:p>
        </p:txBody>
      </p:sp>
      <p:sp>
        <p:nvSpPr>
          <p:cNvPr id="18447" name="Text Box 17"/>
          <p:cNvSpPr txBox="1">
            <a:spLocks noChangeArrowheads="1"/>
          </p:cNvSpPr>
          <p:nvPr/>
        </p:nvSpPr>
        <p:spPr bwMode="auto">
          <a:xfrm>
            <a:off x="244475" y="3435350"/>
            <a:ext cx="2016125" cy="287338"/>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dirty="0">
                <a:solidFill>
                  <a:schemeClr val="tx1"/>
                </a:solidFill>
              </a:rPr>
              <a:t>Autocratic</a:t>
            </a:r>
          </a:p>
        </p:txBody>
      </p:sp>
      <p:sp>
        <p:nvSpPr>
          <p:cNvPr id="18448" name="Text Box 18"/>
          <p:cNvSpPr txBox="1">
            <a:spLocks noChangeArrowheads="1"/>
          </p:cNvSpPr>
          <p:nvPr/>
        </p:nvSpPr>
        <p:spPr bwMode="auto">
          <a:xfrm>
            <a:off x="2433638" y="3435350"/>
            <a:ext cx="2087562" cy="360363"/>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110000"/>
              </a:lnSpc>
              <a:spcBef>
                <a:spcPct val="50000"/>
              </a:spcBef>
            </a:pPr>
            <a:r>
              <a:rPr lang="ru-RU" altLang="ru-RU" sz="1600" b="1">
                <a:solidFill>
                  <a:schemeClr val="tx1"/>
                </a:solidFill>
              </a:rPr>
              <a:t>Reformatory</a:t>
            </a:r>
          </a:p>
        </p:txBody>
      </p:sp>
      <p:sp>
        <p:nvSpPr>
          <p:cNvPr id="18449" name="Text Box 19"/>
          <p:cNvSpPr txBox="1">
            <a:spLocks noChangeArrowheads="1"/>
          </p:cNvSpPr>
          <p:nvPr/>
        </p:nvSpPr>
        <p:spPr bwMode="auto">
          <a:xfrm>
            <a:off x="4708525" y="3433763"/>
            <a:ext cx="1944688" cy="482600"/>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a:solidFill>
                  <a:schemeClr val="tx1"/>
                </a:solidFill>
              </a:rPr>
              <a:t>Continental-European</a:t>
            </a:r>
          </a:p>
        </p:txBody>
      </p:sp>
      <p:sp>
        <p:nvSpPr>
          <p:cNvPr id="18450" name="Text Box 20"/>
          <p:cNvSpPr txBox="1">
            <a:spLocks noChangeArrowheads="1"/>
          </p:cNvSpPr>
          <p:nvPr/>
        </p:nvSpPr>
        <p:spPr bwMode="auto">
          <a:xfrm>
            <a:off x="6880225" y="3484563"/>
            <a:ext cx="1944688" cy="287337"/>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a:solidFill>
                  <a:srgbClr val="FFFF00"/>
                </a:solidFill>
              </a:rPr>
              <a:t>Competitive </a:t>
            </a:r>
          </a:p>
        </p:txBody>
      </p:sp>
      <p:sp>
        <p:nvSpPr>
          <p:cNvPr id="18451" name="Text Box 22"/>
          <p:cNvSpPr txBox="1">
            <a:spLocks noChangeArrowheads="1"/>
          </p:cNvSpPr>
          <p:nvPr/>
        </p:nvSpPr>
        <p:spPr bwMode="auto">
          <a:xfrm>
            <a:off x="2428875" y="4183063"/>
            <a:ext cx="2087563" cy="360362"/>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110000"/>
              </a:lnSpc>
              <a:spcBef>
                <a:spcPct val="50000"/>
              </a:spcBef>
            </a:pPr>
            <a:r>
              <a:rPr lang="ru-RU" altLang="ru-RU" sz="1600" b="1">
                <a:solidFill>
                  <a:schemeClr val="tx1"/>
                </a:solidFill>
              </a:rPr>
              <a:t>Progressive</a:t>
            </a:r>
          </a:p>
        </p:txBody>
      </p:sp>
      <p:sp>
        <p:nvSpPr>
          <p:cNvPr id="18452" name="Text Box 23"/>
          <p:cNvSpPr txBox="1">
            <a:spLocks noChangeArrowheads="1"/>
          </p:cNvSpPr>
          <p:nvPr/>
        </p:nvSpPr>
        <p:spPr bwMode="auto">
          <a:xfrm>
            <a:off x="4703763" y="4105275"/>
            <a:ext cx="1944687" cy="677863"/>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a:solidFill>
                  <a:schemeClr val="tx1"/>
                </a:solidFill>
              </a:rPr>
              <a:t>Pre-industrial (partially-industrial)</a:t>
            </a:r>
          </a:p>
        </p:txBody>
      </p:sp>
      <p:sp>
        <p:nvSpPr>
          <p:cNvPr id="18453" name="Text Box 24"/>
          <p:cNvSpPr txBox="1">
            <a:spLocks noChangeArrowheads="1"/>
          </p:cNvSpPr>
          <p:nvPr/>
        </p:nvSpPr>
        <p:spPr bwMode="auto">
          <a:xfrm>
            <a:off x="6875463" y="4121150"/>
            <a:ext cx="1944687" cy="48260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dirty="0" err="1">
                <a:solidFill>
                  <a:srgbClr val="FFFF00"/>
                </a:solidFill>
              </a:rPr>
              <a:t>Socio-conciliatory</a:t>
            </a:r>
            <a:r>
              <a:rPr lang="ru-RU" altLang="ru-RU" sz="1600" b="1" dirty="0">
                <a:solidFill>
                  <a:srgbClr val="FFFF00"/>
                </a:solidFill>
              </a:rPr>
              <a:t> </a:t>
            </a:r>
          </a:p>
        </p:txBody>
      </p:sp>
      <p:sp>
        <p:nvSpPr>
          <p:cNvPr id="18454" name="Text Box 25"/>
          <p:cNvSpPr txBox="1">
            <a:spLocks noChangeArrowheads="1"/>
          </p:cNvSpPr>
          <p:nvPr/>
        </p:nvSpPr>
        <p:spPr bwMode="auto">
          <a:xfrm>
            <a:off x="2422525" y="4935538"/>
            <a:ext cx="2087563" cy="360362"/>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110000"/>
              </a:lnSpc>
              <a:spcBef>
                <a:spcPct val="50000"/>
              </a:spcBef>
            </a:pPr>
            <a:r>
              <a:rPr lang="ru-RU" altLang="ru-RU" sz="1600" b="1">
                <a:solidFill>
                  <a:schemeClr val="tx1"/>
                </a:solidFill>
              </a:rPr>
              <a:t>Reactionary</a:t>
            </a:r>
          </a:p>
        </p:txBody>
      </p:sp>
      <p:sp>
        <p:nvSpPr>
          <p:cNvPr id="18455" name="Text Box 26"/>
          <p:cNvSpPr txBox="1">
            <a:spLocks noChangeArrowheads="1"/>
          </p:cNvSpPr>
          <p:nvPr/>
        </p:nvSpPr>
        <p:spPr bwMode="auto">
          <a:xfrm>
            <a:off x="4716463" y="4979988"/>
            <a:ext cx="1944687" cy="287337"/>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a:solidFill>
                  <a:schemeClr val="tx1"/>
                </a:solidFill>
              </a:rPr>
              <a:t>Totalitarian system</a:t>
            </a:r>
          </a:p>
        </p:txBody>
      </p:sp>
      <p:sp>
        <p:nvSpPr>
          <p:cNvPr id="18456" name="AutoShape 27"/>
          <p:cNvSpPr>
            <a:spLocks noChangeArrowheads="1"/>
          </p:cNvSpPr>
          <p:nvPr/>
        </p:nvSpPr>
        <p:spPr bwMode="auto">
          <a:xfrm>
            <a:off x="661988" y="2393950"/>
            <a:ext cx="1223962" cy="287338"/>
          </a:xfrm>
          <a:prstGeom prst="downArrow">
            <a:avLst>
              <a:gd name="adj1" fmla="val 50000"/>
              <a:gd name="adj2" fmla="val 25000"/>
            </a:avLst>
          </a:prstGeom>
          <a:gradFill rotWithShape="1">
            <a:gsLst>
              <a:gs pos="0">
                <a:schemeClr val="bg1"/>
              </a:gs>
              <a:gs pos="100000">
                <a:srgbClr val="CF2513"/>
              </a:gs>
            </a:gsLst>
            <a:path path="rect">
              <a:fillToRect l="50000" t="50000" r="50000" b="50000"/>
            </a:path>
          </a:gra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8457" name="AutoShape 28"/>
          <p:cNvSpPr>
            <a:spLocks noChangeArrowheads="1"/>
          </p:cNvSpPr>
          <p:nvPr/>
        </p:nvSpPr>
        <p:spPr bwMode="auto">
          <a:xfrm>
            <a:off x="2843213" y="2398713"/>
            <a:ext cx="1223962" cy="287337"/>
          </a:xfrm>
          <a:prstGeom prst="downArrow">
            <a:avLst>
              <a:gd name="adj1" fmla="val 50000"/>
              <a:gd name="adj2" fmla="val 25000"/>
            </a:avLst>
          </a:prstGeom>
          <a:gradFill rotWithShape="1">
            <a:gsLst>
              <a:gs pos="0">
                <a:schemeClr val="bg1"/>
              </a:gs>
              <a:gs pos="100000">
                <a:srgbClr val="CF2513"/>
              </a:gs>
            </a:gsLst>
            <a:path path="rect">
              <a:fillToRect l="50000" t="50000" r="50000" b="50000"/>
            </a:path>
          </a:gra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8458" name="AutoShape 29"/>
          <p:cNvSpPr>
            <a:spLocks noChangeArrowheads="1"/>
          </p:cNvSpPr>
          <p:nvPr/>
        </p:nvSpPr>
        <p:spPr bwMode="auto">
          <a:xfrm>
            <a:off x="5076825" y="2398713"/>
            <a:ext cx="1223963" cy="287337"/>
          </a:xfrm>
          <a:prstGeom prst="downArrow">
            <a:avLst>
              <a:gd name="adj1" fmla="val 50000"/>
              <a:gd name="adj2" fmla="val 25000"/>
            </a:avLst>
          </a:prstGeom>
          <a:gradFill rotWithShape="1">
            <a:gsLst>
              <a:gs pos="0">
                <a:schemeClr val="bg1"/>
              </a:gs>
              <a:gs pos="100000">
                <a:srgbClr val="CF2513"/>
              </a:gs>
            </a:gsLst>
            <a:path path="rect">
              <a:fillToRect l="50000" t="50000" r="50000" b="50000"/>
            </a:path>
          </a:gra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8459" name="AutoShape 30"/>
          <p:cNvSpPr>
            <a:spLocks noChangeArrowheads="1"/>
          </p:cNvSpPr>
          <p:nvPr/>
        </p:nvSpPr>
        <p:spPr bwMode="auto">
          <a:xfrm>
            <a:off x="7213600" y="2398713"/>
            <a:ext cx="1223963" cy="287337"/>
          </a:xfrm>
          <a:prstGeom prst="downArrow">
            <a:avLst>
              <a:gd name="adj1" fmla="val 50000"/>
              <a:gd name="adj2" fmla="val 25000"/>
            </a:avLst>
          </a:prstGeom>
          <a:gradFill rotWithShape="1">
            <a:gsLst>
              <a:gs pos="0">
                <a:schemeClr val="bg1"/>
              </a:gs>
              <a:gs pos="100000">
                <a:srgbClr val="CF2513"/>
              </a:gs>
            </a:gsLst>
            <a:path path="rect">
              <a:fillToRect l="50000" t="50000" r="50000" b="50000"/>
            </a:path>
          </a:gra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8460" name="Text Box 31"/>
          <p:cNvSpPr txBox="1">
            <a:spLocks noChangeArrowheads="1"/>
          </p:cNvSpPr>
          <p:nvPr/>
        </p:nvSpPr>
        <p:spPr bwMode="auto">
          <a:xfrm>
            <a:off x="261938" y="4435475"/>
            <a:ext cx="2016125" cy="535531"/>
          </a:xfrm>
          <a:prstGeom prst="rect">
            <a:avLst/>
          </a:prstGeom>
          <a:ln>
            <a:headEnd/>
            <a:tailEnd/>
          </a:ln>
        </p:spPr>
        <p:style>
          <a:lnRef idx="1">
            <a:schemeClr val="dk1"/>
          </a:lnRef>
          <a:fillRef idx="3">
            <a:schemeClr val="dk1"/>
          </a:fillRef>
          <a:effectRef idx="2">
            <a:schemeClr val="dk1"/>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a:t>Interaction with the external environment</a:t>
            </a:r>
          </a:p>
        </p:txBody>
      </p:sp>
      <p:sp>
        <p:nvSpPr>
          <p:cNvPr id="18461" name="Text Box 32"/>
          <p:cNvSpPr txBox="1">
            <a:spLocks noChangeArrowheads="1"/>
          </p:cNvSpPr>
          <p:nvPr/>
        </p:nvSpPr>
        <p:spPr bwMode="auto">
          <a:xfrm>
            <a:off x="250825" y="5383213"/>
            <a:ext cx="2016125" cy="287337"/>
          </a:xfrm>
          <a:prstGeom prst="rect">
            <a:avLst/>
          </a:prstGeom>
          <a:ln>
            <a:headEnd/>
            <a:tailEnd/>
          </a:ln>
        </p:spPr>
        <p:style>
          <a:lnRef idx="1">
            <a:schemeClr val="dk1"/>
          </a:lnRef>
          <a:fillRef idx="3">
            <a:schemeClr val="dk1"/>
          </a:fillRef>
          <a:effectRef idx="2">
            <a:schemeClr val="dk1"/>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a:t>Open ones </a:t>
            </a:r>
          </a:p>
        </p:txBody>
      </p:sp>
      <p:sp>
        <p:nvSpPr>
          <p:cNvPr id="18462" name="Text Box 33"/>
          <p:cNvSpPr txBox="1">
            <a:spLocks noChangeArrowheads="1"/>
          </p:cNvSpPr>
          <p:nvPr/>
        </p:nvSpPr>
        <p:spPr bwMode="auto">
          <a:xfrm>
            <a:off x="255588" y="5911850"/>
            <a:ext cx="2016125" cy="287338"/>
          </a:xfrm>
          <a:prstGeom prst="rect">
            <a:avLst/>
          </a:prstGeom>
          <a:ln>
            <a:headEnd/>
            <a:tailEnd/>
          </a:ln>
        </p:spPr>
        <p:style>
          <a:lnRef idx="1">
            <a:schemeClr val="dk1"/>
          </a:lnRef>
          <a:fillRef idx="3">
            <a:schemeClr val="dk1"/>
          </a:fillRef>
          <a:effectRef idx="2">
            <a:schemeClr val="dk1"/>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sz="1600" b="1"/>
              <a:t>Closed ones </a:t>
            </a:r>
          </a:p>
        </p:txBody>
      </p:sp>
      <p:sp>
        <p:nvSpPr>
          <p:cNvPr id="18463" name="AutoShape 34"/>
          <p:cNvSpPr>
            <a:spLocks noChangeArrowheads="1"/>
          </p:cNvSpPr>
          <p:nvPr/>
        </p:nvSpPr>
        <p:spPr bwMode="auto">
          <a:xfrm>
            <a:off x="673100" y="5003800"/>
            <a:ext cx="1223963" cy="287338"/>
          </a:xfrm>
          <a:prstGeom prst="downArrow">
            <a:avLst>
              <a:gd name="adj1" fmla="val 50000"/>
              <a:gd name="adj2" fmla="val 25000"/>
            </a:avLst>
          </a:prstGeom>
          <a:gradFill rotWithShape="1">
            <a:gsLst>
              <a:gs pos="0">
                <a:schemeClr val="bg1"/>
              </a:gs>
              <a:gs pos="100000">
                <a:srgbClr val="CF2513"/>
              </a:gs>
            </a:gsLst>
            <a:path path="rect">
              <a:fillToRect l="50000" t="50000" r="50000" b="50000"/>
            </a:path>
          </a:gra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8464" name="Text Box 35"/>
          <p:cNvSpPr txBox="1">
            <a:spLocks noChangeArrowheads="1"/>
          </p:cNvSpPr>
          <p:nvPr/>
        </p:nvSpPr>
        <p:spPr bwMode="auto">
          <a:xfrm>
            <a:off x="2411413" y="5389563"/>
            <a:ext cx="4824412" cy="1338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a:solidFill>
                  <a:schemeClr val="tx1"/>
                </a:solidFill>
              </a:rPr>
              <a:t>"I don't agree with what you say, but I will defend to the last drop of my blood your right to express your own point of view."</a:t>
            </a:r>
          </a:p>
          <a:p>
            <a:pPr algn="r" eaLnBrk="1" hangingPunct="1">
              <a:lnSpc>
                <a:spcPct val="80000"/>
              </a:lnSpc>
              <a:spcBef>
                <a:spcPct val="50000"/>
              </a:spcBef>
            </a:pPr>
            <a:r>
              <a:rPr lang="ru-RU" altLang="ru-RU" i="1" dirty="0">
                <a:solidFill>
                  <a:schemeClr val="tx1"/>
                </a:solidFill>
              </a:rPr>
              <a:t>(Voltaire, philosopher)</a:t>
            </a:r>
            <a:r>
              <a:rPr lang="ru-RU" altLang="ru-RU" b="1" dirty="0">
                <a:solidFill>
                  <a:schemeClr val="tx1"/>
                </a:solidFill>
              </a:rPr>
              <a:t> </a:t>
            </a:r>
          </a:p>
        </p:txBody>
      </p:sp>
      <p:pic>
        <p:nvPicPr>
          <p:cNvPr id="18465" name="Picture 37" descr="blok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6950" y="4868863"/>
            <a:ext cx="1454150"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66" name="AutoShape 38"/>
          <p:cNvSpPr>
            <a:spLocks noChangeArrowheads="1"/>
          </p:cNvSpPr>
          <p:nvPr/>
        </p:nvSpPr>
        <p:spPr bwMode="auto">
          <a:xfrm>
            <a:off x="8899525" y="6592888"/>
            <a:ext cx="215900" cy="217487"/>
          </a:xfrm>
          <a:prstGeom prst="octagon">
            <a:avLst>
              <a:gd name="adj" fmla="val 29287"/>
            </a:avLst>
          </a:prstGeom>
          <a:solidFill>
            <a:schemeClr val="accent1"/>
          </a:soli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sz="1400" b="1">
                <a:solidFill>
                  <a:schemeClr val="tx1"/>
                </a:solidFill>
                <a:latin typeface="Arial" charset="0"/>
              </a:rPr>
              <a:t>14</a:t>
            </a:r>
          </a:p>
        </p:txBody>
      </p:sp>
    </p:spTree>
    <p:extLst>
      <p:ext uri="{BB962C8B-B14F-4D97-AF65-F5344CB8AC3E}">
        <p14:creationId xmlns:p14="http://schemas.microsoft.com/office/powerpoint/2010/main" val="29813156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K. Marx, F. Engels, V. I. Lenin distinguished 4 types of political systems (based on socio-economic decisions):</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2400" dirty="0"/>
              <a:t>Slaveholding, in which society is clearly divided into slaves and their masters.</a:t>
            </a:r>
          </a:p>
          <a:p>
            <a:r>
              <a:rPr lang="en-US" sz="2400" dirty="0"/>
              <a:t>Feudal, where the division takes place at the class level: peasant and feudal. The transition from class to class is almost impossible.</a:t>
            </a:r>
          </a:p>
          <a:p>
            <a:r>
              <a:rPr lang="en-US" sz="2400" dirty="0"/>
              <a:t>Capitalist, where the main role is played by capital, the size of which depends on the capabilities of its owner.</a:t>
            </a:r>
          </a:p>
          <a:p>
            <a:r>
              <a:rPr lang="en-US" sz="2400" dirty="0"/>
              <a:t>Socialist, implying an equal division of resources among all members of society, regardless of origin, education, age, etc. There is no division into classes.</a:t>
            </a:r>
            <a:endParaRPr lang="ru-RU" sz="2400" dirty="0"/>
          </a:p>
        </p:txBody>
      </p:sp>
    </p:spTree>
    <p:extLst>
      <p:ext uri="{BB962C8B-B14F-4D97-AF65-F5344CB8AC3E}">
        <p14:creationId xmlns:p14="http://schemas.microsoft.com/office/powerpoint/2010/main" val="1144755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sz="2700" b="1" dirty="0">
                <a:latin typeface="Arial" panose="020B0604020202020204" pitchFamily="34" charset="0"/>
                <a:cs typeface="Arial" panose="020B0604020202020204" pitchFamily="34" charset="0"/>
              </a:rPr>
              <a:t>The main concept of </a:t>
            </a:r>
            <a:r>
              <a:rPr lang="en-US" sz="2700" b="1" dirty="0" err="1">
                <a:latin typeface="Arial" panose="020B0604020202020204" pitchFamily="34" charset="0"/>
                <a:cs typeface="Arial" panose="020B0604020202020204" pitchFamily="34" charset="0"/>
              </a:rPr>
              <a:t>R.Dahl</a:t>
            </a:r>
            <a:r>
              <a:rPr lang="en-US" sz="2700" b="1" dirty="0">
                <a:latin typeface="Arial" panose="020B0604020202020204" pitchFamily="34" charset="0"/>
                <a:cs typeface="Arial" panose="020B0604020202020204" pitchFamily="34" charset="0"/>
              </a:rPr>
              <a:t> is the analysis of the degree of democratization of power and mechanisms for resolving contradictions. The main political systems</a:t>
            </a:r>
            <a:r>
              <a:rPr lang="en-US" sz="2700" b="1" dirty="0" smtClean="0">
                <a:latin typeface="Arial" panose="020B0604020202020204" pitchFamily="34" charset="0"/>
                <a:cs typeface="Arial" panose="020B0604020202020204" pitchFamily="34" charset="0"/>
              </a:rPr>
              <a:t>:</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5400" dirty="0" smtClean="0"/>
              <a:t>        </a:t>
            </a:r>
            <a:r>
              <a:rPr lang="en-US" sz="5400" dirty="0"/>
              <a:t>Democratic;</a:t>
            </a:r>
          </a:p>
          <a:p>
            <a:r>
              <a:rPr lang="en-US" sz="5400" dirty="0"/>
              <a:t>        Authoritarian;</a:t>
            </a:r>
          </a:p>
          <a:p>
            <a:r>
              <a:rPr lang="en-US" sz="5400" dirty="0"/>
              <a:t>        Totalitarian</a:t>
            </a:r>
            <a:endParaRPr lang="ru-RU" sz="5400" dirty="0"/>
          </a:p>
        </p:txBody>
      </p:sp>
    </p:spTree>
    <p:extLst>
      <p:ext uri="{BB962C8B-B14F-4D97-AF65-F5344CB8AC3E}">
        <p14:creationId xmlns:p14="http://schemas.microsoft.com/office/powerpoint/2010/main" val="884604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7200" dirty="0">
                <a:latin typeface="Arial" panose="020B0604020202020204" pitchFamily="34" charset="0"/>
                <a:cs typeface="Arial" panose="020B0604020202020204" pitchFamily="34" charset="0"/>
              </a:rPr>
              <a:t>Democratic</a:t>
            </a:r>
            <a:endParaRPr lang="ru-RU" sz="66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28650" y="1825625"/>
            <a:ext cx="8191822" cy="4351338"/>
          </a:xfrm>
        </p:spPr>
        <p:txBody>
          <a:bodyPr>
            <a:noAutofit/>
          </a:bodyPr>
          <a:lstStyle/>
          <a:p>
            <a:r>
              <a:rPr lang="en-US" sz="2800" dirty="0"/>
              <a:t>Democracy is a type of political system of society in which legislative and executive functions are carried out both through direct democracy (direct democracy) and through representatives elected by the people or any part of it (representative democracy). The main feature of democracy is legislatively secured electoral forms as proportional representation in government (collective body) as well as authoritarian representation (the president), and the mandatory presence of any forms of inalienable rights of citizens, which carry a mechanism for protecting the interests of minorities.</a:t>
            </a:r>
            <a:endParaRPr lang="ru-RU" sz="2800" dirty="0"/>
          </a:p>
        </p:txBody>
      </p:sp>
    </p:spTree>
    <p:extLst>
      <p:ext uri="{BB962C8B-B14F-4D97-AF65-F5344CB8AC3E}">
        <p14:creationId xmlns:p14="http://schemas.microsoft.com/office/powerpoint/2010/main" val="54784730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965</TotalTime>
  <Words>2277</Words>
  <Application>Microsoft Office PowerPoint</Application>
  <PresentationFormat>Экран (4:3)</PresentationFormat>
  <Paragraphs>189</Paragraphs>
  <Slides>28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28</vt:i4>
      </vt:variant>
    </vt:vector>
  </HeadingPairs>
  <TitlesOfParts>
    <vt:vector size="36" baseType="lpstr">
      <vt:lpstr>Arial</vt:lpstr>
      <vt:lpstr>Calibri</vt:lpstr>
      <vt:lpstr>Calibri Light</vt:lpstr>
      <vt:lpstr>Constantia</vt:lpstr>
      <vt:lpstr>Times New Roman</vt:lpstr>
      <vt:lpstr>Verdana</vt:lpstr>
      <vt:lpstr>Wingdings 2</vt:lpstr>
      <vt:lpstr>Тема Office</vt:lpstr>
      <vt:lpstr>AL-FARABI KAZAKH NATIONAL UNIVERSITY</vt:lpstr>
      <vt:lpstr>Презентация PowerPoint</vt:lpstr>
      <vt:lpstr>Lecture plan:</vt:lpstr>
      <vt:lpstr>TYPOLOGY OF POLITICAL SYSTEMS</vt:lpstr>
      <vt:lpstr>R. Dahl distinguished 3 types of systems (based on the degree of democracy of power):</vt:lpstr>
      <vt:lpstr>Презентация PowerPoint</vt:lpstr>
      <vt:lpstr>K. Marx, F. Engels, V. I. Lenin distinguished 4 types of political systems (based on socio-economic decisions):</vt:lpstr>
      <vt:lpstr>The main concept of R.Dahl is the analysis of the degree of democratization of power and mechanisms for resolving contradictions. The main political systems:</vt:lpstr>
      <vt:lpstr>Democratic</vt:lpstr>
      <vt:lpstr>Authoritarian</vt:lpstr>
      <vt:lpstr>Totalitarian</vt:lpstr>
      <vt:lpstr>G. Almond divided political systems into 4 types (based on political culture):</vt:lpstr>
      <vt:lpstr>V. E. Chirkin: 3 types (based on the ways of managing society):</vt:lpstr>
      <vt:lpstr>V. V. Radaev, O. N. Shkartan: 2 types (based on the role and place of the state in the political system):</vt:lpstr>
      <vt:lpstr>Презентация PowerPoint</vt:lpstr>
      <vt:lpstr>French political scientist J. Blondel distinguishes political systems by their content and forms of government and, accordingly, identifies five main varieties:</vt:lpstr>
      <vt:lpstr>Liberal democratic systems</vt:lpstr>
      <vt:lpstr>The communist system</vt:lpstr>
      <vt:lpstr>The traditional political system</vt:lpstr>
      <vt:lpstr>A populist political system</vt:lpstr>
      <vt:lpstr>The institutional model  the political system of D.Easton</vt:lpstr>
      <vt:lpstr>The institutional model  the political system of D.Easton</vt:lpstr>
      <vt:lpstr>The institutional model  the political system of D.Easton</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Политическая система</dc:title>
  <dc:creator>Сергей Никифоров</dc:creator>
  <cp:lastModifiedBy>User</cp:lastModifiedBy>
  <cp:revision>69</cp:revision>
  <dcterms:created xsi:type="dcterms:W3CDTF">2009-02-22T16:26:28Z</dcterms:created>
  <dcterms:modified xsi:type="dcterms:W3CDTF">2024-02-06T08:37:39Z</dcterms:modified>
</cp:coreProperties>
</file>